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</p:sldMasterIdLst>
  <p:notesMasterIdLst>
    <p:notesMasterId r:id="rId17"/>
  </p:notesMasterIdLst>
  <p:sldIdLst>
    <p:sldId id="398" r:id="rId3"/>
    <p:sldId id="397" r:id="rId4"/>
    <p:sldId id="418" r:id="rId5"/>
    <p:sldId id="419" r:id="rId6"/>
    <p:sldId id="399" r:id="rId7"/>
    <p:sldId id="400" r:id="rId8"/>
    <p:sldId id="411" r:id="rId9"/>
    <p:sldId id="412" r:id="rId10"/>
    <p:sldId id="407" r:id="rId11"/>
    <p:sldId id="405" r:id="rId12"/>
    <p:sldId id="408" r:id="rId13"/>
    <p:sldId id="409" r:id="rId14"/>
    <p:sldId id="413" r:id="rId15"/>
    <p:sldId id="41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, Eman" userId="be4e3678-3909-4aa8-aa7a-58f49b9f2ff7" providerId="ADAL" clId="{0CADAA53-4FDD-4393-B393-0B65A513993A}"/>
    <pc:docChg chg="delSld">
      <pc:chgData name="Ali, Eman" userId="be4e3678-3909-4aa8-aa7a-58f49b9f2ff7" providerId="ADAL" clId="{0CADAA53-4FDD-4393-B393-0B65A513993A}" dt="2025-04-04T23:07:10.660" v="1" actId="2696"/>
      <pc:docMkLst>
        <pc:docMk/>
      </pc:docMkLst>
      <pc:sldChg chg="del">
        <pc:chgData name="Ali, Eman" userId="be4e3678-3909-4aa8-aa7a-58f49b9f2ff7" providerId="ADAL" clId="{0CADAA53-4FDD-4393-B393-0B65A513993A}" dt="2025-04-04T23:07:10.660" v="1" actId="2696"/>
        <pc:sldMkLst>
          <pc:docMk/>
          <pc:sldMk cId="622162013" sldId="414"/>
        </pc:sldMkLst>
      </pc:sldChg>
      <pc:sldChg chg="del">
        <pc:chgData name="Ali, Eman" userId="be4e3678-3909-4aa8-aa7a-58f49b9f2ff7" providerId="ADAL" clId="{0CADAA53-4FDD-4393-B393-0B65A513993A}" dt="2025-04-04T23:06:45.480" v="0" actId="2696"/>
        <pc:sldMkLst>
          <pc:docMk/>
          <pc:sldMk cId="45800577" sldId="420"/>
        </pc:sldMkLst>
      </pc:sldChg>
    </pc:docChg>
  </pc:docChgLst>
  <pc:docChgLst>
    <pc:chgData name="Ali, Eman" userId="be4e3678-3909-4aa8-aa7a-58f49b9f2ff7" providerId="ADAL" clId="{A5563CDE-789B-4F26-B121-8A8E32BD5753}"/>
    <pc:docChg chg="undo custSel addSld delSld modSld sldOrd delMainMaster">
      <pc:chgData name="Ali, Eman" userId="be4e3678-3909-4aa8-aa7a-58f49b9f2ff7" providerId="ADAL" clId="{A5563CDE-789B-4F26-B121-8A8E32BD5753}" dt="2025-03-14T12:27:13.986" v="161" actId="20577"/>
      <pc:docMkLst>
        <pc:docMk/>
      </pc:docMkLst>
      <pc:sldChg chg="delSp add del setBg delDesignElem">
        <pc:chgData name="Ali, Eman" userId="be4e3678-3909-4aa8-aa7a-58f49b9f2ff7" providerId="ADAL" clId="{A5563CDE-789B-4F26-B121-8A8E32BD5753}" dt="2025-03-13T22:48:25.852" v="9" actId="47"/>
        <pc:sldMkLst>
          <pc:docMk/>
          <pc:sldMk cId="1131146556" sldId="256"/>
        </pc:sldMkLst>
      </pc:sldChg>
      <pc:sldChg chg="delSp modSp add del mod delAnim">
        <pc:chgData name="Ali, Eman" userId="be4e3678-3909-4aa8-aa7a-58f49b9f2ff7" providerId="ADAL" clId="{A5563CDE-789B-4F26-B121-8A8E32BD5753}" dt="2025-03-13T22:53:08.598" v="23" actId="478"/>
        <pc:sldMkLst>
          <pc:docMk/>
          <pc:sldMk cId="1760876991" sldId="397"/>
        </pc:sldMkLst>
        <pc:spChg chg="mod">
          <ac:chgData name="Ali, Eman" userId="be4e3678-3909-4aa8-aa7a-58f49b9f2ff7" providerId="ADAL" clId="{A5563CDE-789B-4F26-B121-8A8E32BD5753}" dt="2025-03-13T22:48:00.121" v="5"/>
          <ac:spMkLst>
            <pc:docMk/>
            <pc:sldMk cId="1760876991" sldId="397"/>
            <ac:spMk id="2" creationId="{0280C61C-1051-F27B-0679-589FC5B944AF}"/>
          </ac:spMkLst>
        </pc:spChg>
      </pc:sldChg>
      <pc:sldChg chg="addSp delSp add mod ord addAnim delAnim">
        <pc:chgData name="Ali, Eman" userId="be4e3678-3909-4aa8-aa7a-58f49b9f2ff7" providerId="ADAL" clId="{A5563CDE-789B-4F26-B121-8A8E32BD5753}" dt="2025-03-13T22:53:01.382" v="22" actId="478"/>
        <pc:sldMkLst>
          <pc:docMk/>
          <pc:sldMk cId="2502430548" sldId="398"/>
        </pc:sldMkLst>
      </pc:sldChg>
      <pc:sldChg chg="delSp modSp mod delAnim">
        <pc:chgData name="Ali, Eman" userId="be4e3678-3909-4aa8-aa7a-58f49b9f2ff7" providerId="ADAL" clId="{A5563CDE-789B-4F26-B121-8A8E32BD5753}" dt="2025-03-14T12:20:07.478" v="73" actId="113"/>
        <pc:sldMkLst>
          <pc:docMk/>
          <pc:sldMk cId="1349520157" sldId="399"/>
        </pc:sldMkLst>
        <pc:spChg chg="mod">
          <ac:chgData name="Ali, Eman" userId="be4e3678-3909-4aa8-aa7a-58f49b9f2ff7" providerId="ADAL" clId="{A5563CDE-789B-4F26-B121-8A8E32BD5753}" dt="2025-03-14T12:20:07.478" v="73" actId="113"/>
          <ac:spMkLst>
            <pc:docMk/>
            <pc:sldMk cId="1349520157" sldId="399"/>
            <ac:spMk id="17" creationId="{F781B4A4-370C-A789-B60F-10D600FA7828}"/>
          </ac:spMkLst>
        </pc:spChg>
      </pc:sldChg>
      <pc:sldChg chg="delSp add mod delAnim">
        <pc:chgData name="Ali, Eman" userId="be4e3678-3909-4aa8-aa7a-58f49b9f2ff7" providerId="ADAL" clId="{A5563CDE-789B-4F26-B121-8A8E32BD5753}" dt="2025-03-13T22:53:28.554" v="27" actId="478"/>
        <pc:sldMkLst>
          <pc:docMk/>
          <pc:sldMk cId="3479522801" sldId="400"/>
        </pc:sldMkLst>
      </pc:sldChg>
      <pc:sldChg chg="delSp add mod delAnim">
        <pc:chgData name="Ali, Eman" userId="be4e3678-3909-4aa8-aa7a-58f49b9f2ff7" providerId="ADAL" clId="{A5563CDE-789B-4F26-B121-8A8E32BD5753}" dt="2025-03-13T22:53:49.840" v="31" actId="478"/>
        <pc:sldMkLst>
          <pc:docMk/>
          <pc:sldMk cId="2283342650" sldId="405"/>
        </pc:sldMkLst>
      </pc:sldChg>
      <pc:sldChg chg="delSp add mod delAnim">
        <pc:chgData name="Ali, Eman" userId="be4e3678-3909-4aa8-aa7a-58f49b9f2ff7" providerId="ADAL" clId="{A5563CDE-789B-4F26-B121-8A8E32BD5753}" dt="2025-03-13T22:53:44.673" v="30" actId="478"/>
        <pc:sldMkLst>
          <pc:docMk/>
          <pc:sldMk cId="266152350" sldId="407"/>
        </pc:sldMkLst>
      </pc:sldChg>
      <pc:sldChg chg="delSp modSp add mod delAnim">
        <pc:chgData name="Ali, Eman" userId="be4e3678-3909-4aa8-aa7a-58f49b9f2ff7" providerId="ADAL" clId="{A5563CDE-789B-4F26-B121-8A8E32BD5753}" dt="2025-03-14T12:25:59.710" v="138" actId="20577"/>
        <pc:sldMkLst>
          <pc:docMk/>
          <pc:sldMk cId="1201764161" sldId="408"/>
        </pc:sldMkLst>
        <pc:spChg chg="mod">
          <ac:chgData name="Ali, Eman" userId="be4e3678-3909-4aa8-aa7a-58f49b9f2ff7" providerId="ADAL" clId="{A5563CDE-789B-4F26-B121-8A8E32BD5753}" dt="2025-03-14T12:25:59.710" v="138" actId="20577"/>
          <ac:spMkLst>
            <pc:docMk/>
            <pc:sldMk cId="1201764161" sldId="408"/>
            <ac:spMk id="8" creationId="{9525DCE2-0B96-7E24-5E39-9A3167B929AA}"/>
          </ac:spMkLst>
        </pc:spChg>
      </pc:sldChg>
      <pc:sldChg chg="delSp add mod delAnim">
        <pc:chgData name="Ali, Eman" userId="be4e3678-3909-4aa8-aa7a-58f49b9f2ff7" providerId="ADAL" clId="{A5563CDE-789B-4F26-B121-8A8E32BD5753}" dt="2025-03-13T22:54:01.676" v="33" actId="478"/>
        <pc:sldMkLst>
          <pc:docMk/>
          <pc:sldMk cId="3230797799" sldId="409"/>
        </pc:sldMkLst>
      </pc:sldChg>
      <pc:sldChg chg="delSp add mod delAnim">
        <pc:chgData name="Ali, Eman" userId="be4e3678-3909-4aa8-aa7a-58f49b9f2ff7" providerId="ADAL" clId="{A5563CDE-789B-4F26-B121-8A8E32BD5753}" dt="2025-03-13T22:53:33.439" v="28" actId="478"/>
        <pc:sldMkLst>
          <pc:docMk/>
          <pc:sldMk cId="3933971044" sldId="411"/>
        </pc:sldMkLst>
      </pc:sldChg>
      <pc:sldChg chg="delSp modSp add mod delAnim">
        <pc:chgData name="Ali, Eman" userId="be4e3678-3909-4aa8-aa7a-58f49b9f2ff7" providerId="ADAL" clId="{A5563CDE-789B-4F26-B121-8A8E32BD5753}" dt="2025-03-14T12:27:13.986" v="161" actId="20577"/>
        <pc:sldMkLst>
          <pc:docMk/>
          <pc:sldMk cId="2288993595" sldId="412"/>
        </pc:sldMkLst>
        <pc:spChg chg="mod">
          <ac:chgData name="Ali, Eman" userId="be4e3678-3909-4aa8-aa7a-58f49b9f2ff7" providerId="ADAL" clId="{A5563CDE-789B-4F26-B121-8A8E32BD5753}" dt="2025-03-14T12:27:13.986" v="161" actId="20577"/>
          <ac:spMkLst>
            <pc:docMk/>
            <pc:sldMk cId="2288993595" sldId="412"/>
            <ac:spMk id="9" creationId="{D30CA766-4012-94DD-D44B-1490E2451794}"/>
          </ac:spMkLst>
        </pc:spChg>
      </pc:sldChg>
      <pc:sldChg chg="delSp add mod delAnim">
        <pc:chgData name="Ali, Eman" userId="be4e3678-3909-4aa8-aa7a-58f49b9f2ff7" providerId="ADAL" clId="{A5563CDE-789B-4F26-B121-8A8E32BD5753}" dt="2025-03-13T22:54:06.348" v="34" actId="478"/>
        <pc:sldMkLst>
          <pc:docMk/>
          <pc:sldMk cId="3806019207" sldId="413"/>
        </pc:sldMkLst>
      </pc:sldChg>
      <pc:sldChg chg="add">
        <pc:chgData name="Ali, Eman" userId="be4e3678-3909-4aa8-aa7a-58f49b9f2ff7" providerId="ADAL" clId="{A5563CDE-789B-4F26-B121-8A8E32BD5753}" dt="2025-03-13T22:51:13.453" v="18"/>
        <pc:sldMkLst>
          <pc:docMk/>
          <pc:sldMk cId="622162013" sldId="414"/>
        </pc:sldMkLst>
      </pc:sldChg>
      <pc:sldChg chg="modSp add mod">
        <pc:chgData name="Ali, Eman" userId="be4e3678-3909-4aa8-aa7a-58f49b9f2ff7" providerId="ADAL" clId="{A5563CDE-789B-4F26-B121-8A8E32BD5753}" dt="2025-03-13T23:27:46.326" v="67" actId="20577"/>
        <pc:sldMkLst>
          <pc:docMk/>
          <pc:sldMk cId="1781951699" sldId="415"/>
        </pc:sldMkLst>
        <pc:spChg chg="mod">
          <ac:chgData name="Ali, Eman" userId="be4e3678-3909-4aa8-aa7a-58f49b9f2ff7" providerId="ADAL" clId="{A5563CDE-789B-4F26-B121-8A8E32BD5753}" dt="2025-03-13T23:27:46.326" v="67" actId="20577"/>
          <ac:spMkLst>
            <pc:docMk/>
            <pc:sldMk cId="1781951699" sldId="415"/>
            <ac:spMk id="3" creationId="{8AA6F70F-D4B3-C065-FD84-06788E9211F3}"/>
          </ac:spMkLst>
        </pc:spChg>
      </pc:sldChg>
      <pc:sldChg chg="addSp delSp modSp mod delAnim">
        <pc:chgData name="Ali, Eman" userId="be4e3678-3909-4aa8-aa7a-58f49b9f2ff7" providerId="ADAL" clId="{A5563CDE-789B-4F26-B121-8A8E32BD5753}" dt="2025-03-13T23:24:10.822" v="63" actId="122"/>
        <pc:sldMkLst>
          <pc:docMk/>
          <pc:sldMk cId="1960668896" sldId="418"/>
        </pc:sldMkLst>
        <pc:spChg chg="mod">
          <ac:chgData name="Ali, Eman" userId="be4e3678-3909-4aa8-aa7a-58f49b9f2ff7" providerId="ADAL" clId="{A5563CDE-789B-4F26-B121-8A8E32BD5753}" dt="2025-03-13T23:24:10.822" v="63" actId="122"/>
          <ac:spMkLst>
            <pc:docMk/>
            <pc:sldMk cId="1960668896" sldId="418"/>
            <ac:spMk id="3" creationId="{9AD05501-DBE5-59B3-3939-F94254F9799C}"/>
          </ac:spMkLst>
        </pc:spChg>
        <pc:picChg chg="add mod">
          <ac:chgData name="Ali, Eman" userId="be4e3678-3909-4aa8-aa7a-58f49b9f2ff7" providerId="ADAL" clId="{A5563CDE-789B-4F26-B121-8A8E32BD5753}" dt="2025-03-13T23:23:55.813" v="40" actId="14100"/>
          <ac:picMkLst>
            <pc:docMk/>
            <pc:sldMk cId="1960668896" sldId="418"/>
            <ac:picMk id="4" creationId="{9C156C9C-4F31-104C-213C-9325ABC50375}"/>
          </ac:picMkLst>
        </pc:picChg>
      </pc:sldChg>
      <pc:sldChg chg="delSp mod delAnim">
        <pc:chgData name="Ali, Eman" userId="be4e3678-3909-4aa8-aa7a-58f49b9f2ff7" providerId="ADAL" clId="{A5563CDE-789B-4F26-B121-8A8E32BD5753}" dt="2025-03-13T22:53:17.712" v="25" actId="478"/>
        <pc:sldMkLst>
          <pc:docMk/>
          <pc:sldMk cId="4002671183" sldId="419"/>
        </pc:sldMkLst>
      </pc:sldChg>
      <pc:sldChg chg="modSp new mod ord">
        <pc:chgData name="Ali, Eman" userId="be4e3678-3909-4aa8-aa7a-58f49b9f2ff7" providerId="ADAL" clId="{A5563CDE-789B-4F26-B121-8A8E32BD5753}" dt="2025-03-14T12:22:59.958" v="134" actId="20577"/>
        <pc:sldMkLst>
          <pc:docMk/>
          <pc:sldMk cId="45800577" sldId="420"/>
        </pc:sldMkLst>
      </pc:sldChg>
      <pc:sldMasterChg chg="del delSldLayout">
        <pc:chgData name="Ali, Eman" userId="be4e3678-3909-4aa8-aa7a-58f49b9f2ff7" providerId="ADAL" clId="{A5563CDE-789B-4F26-B121-8A8E32BD5753}" dt="2025-03-13T22:48:25.852" v="9" actId="47"/>
        <pc:sldMasterMkLst>
          <pc:docMk/>
          <pc:sldMasterMk cId="660564383" sldId="2147483648"/>
        </pc:sldMasterMkLst>
        <pc:sldLayoutChg chg="del">
          <pc:chgData name="Ali, Eman" userId="be4e3678-3909-4aa8-aa7a-58f49b9f2ff7" providerId="ADAL" clId="{A5563CDE-789B-4F26-B121-8A8E32BD5753}" dt="2025-03-13T22:48:25.852" v="9" actId="47"/>
          <pc:sldLayoutMkLst>
            <pc:docMk/>
            <pc:sldMasterMk cId="660564383" sldId="2147483648"/>
            <pc:sldLayoutMk cId="2912508329" sldId="2147483649"/>
          </pc:sldLayoutMkLst>
        </pc:sldLayoutChg>
        <pc:sldLayoutChg chg="del">
          <pc:chgData name="Ali, Eman" userId="be4e3678-3909-4aa8-aa7a-58f49b9f2ff7" providerId="ADAL" clId="{A5563CDE-789B-4F26-B121-8A8E32BD5753}" dt="2025-03-13T22:48:25.852" v="9" actId="47"/>
          <pc:sldLayoutMkLst>
            <pc:docMk/>
            <pc:sldMasterMk cId="660564383" sldId="2147483648"/>
            <pc:sldLayoutMk cId="2872587606" sldId="2147483650"/>
          </pc:sldLayoutMkLst>
        </pc:sldLayoutChg>
        <pc:sldLayoutChg chg="del">
          <pc:chgData name="Ali, Eman" userId="be4e3678-3909-4aa8-aa7a-58f49b9f2ff7" providerId="ADAL" clId="{A5563CDE-789B-4F26-B121-8A8E32BD5753}" dt="2025-03-13T22:48:25.852" v="9" actId="47"/>
          <pc:sldLayoutMkLst>
            <pc:docMk/>
            <pc:sldMasterMk cId="660564383" sldId="2147483648"/>
            <pc:sldLayoutMk cId="3433023459" sldId="2147483651"/>
          </pc:sldLayoutMkLst>
        </pc:sldLayoutChg>
        <pc:sldLayoutChg chg="del">
          <pc:chgData name="Ali, Eman" userId="be4e3678-3909-4aa8-aa7a-58f49b9f2ff7" providerId="ADAL" clId="{A5563CDE-789B-4F26-B121-8A8E32BD5753}" dt="2025-03-13T22:48:25.852" v="9" actId="47"/>
          <pc:sldLayoutMkLst>
            <pc:docMk/>
            <pc:sldMasterMk cId="660564383" sldId="2147483648"/>
            <pc:sldLayoutMk cId="2514908015" sldId="2147483652"/>
          </pc:sldLayoutMkLst>
        </pc:sldLayoutChg>
        <pc:sldLayoutChg chg="del">
          <pc:chgData name="Ali, Eman" userId="be4e3678-3909-4aa8-aa7a-58f49b9f2ff7" providerId="ADAL" clId="{A5563CDE-789B-4F26-B121-8A8E32BD5753}" dt="2025-03-13T22:48:25.852" v="9" actId="47"/>
          <pc:sldLayoutMkLst>
            <pc:docMk/>
            <pc:sldMasterMk cId="660564383" sldId="2147483648"/>
            <pc:sldLayoutMk cId="532232871" sldId="2147483653"/>
          </pc:sldLayoutMkLst>
        </pc:sldLayoutChg>
        <pc:sldLayoutChg chg="del">
          <pc:chgData name="Ali, Eman" userId="be4e3678-3909-4aa8-aa7a-58f49b9f2ff7" providerId="ADAL" clId="{A5563CDE-789B-4F26-B121-8A8E32BD5753}" dt="2025-03-13T22:48:25.852" v="9" actId="47"/>
          <pc:sldLayoutMkLst>
            <pc:docMk/>
            <pc:sldMasterMk cId="660564383" sldId="2147483648"/>
            <pc:sldLayoutMk cId="3080549613" sldId="2147483654"/>
          </pc:sldLayoutMkLst>
        </pc:sldLayoutChg>
        <pc:sldLayoutChg chg="del">
          <pc:chgData name="Ali, Eman" userId="be4e3678-3909-4aa8-aa7a-58f49b9f2ff7" providerId="ADAL" clId="{A5563CDE-789B-4F26-B121-8A8E32BD5753}" dt="2025-03-13T22:48:25.852" v="9" actId="47"/>
          <pc:sldLayoutMkLst>
            <pc:docMk/>
            <pc:sldMasterMk cId="660564383" sldId="2147483648"/>
            <pc:sldLayoutMk cId="356742104" sldId="2147483655"/>
          </pc:sldLayoutMkLst>
        </pc:sldLayoutChg>
        <pc:sldLayoutChg chg="del">
          <pc:chgData name="Ali, Eman" userId="be4e3678-3909-4aa8-aa7a-58f49b9f2ff7" providerId="ADAL" clId="{A5563CDE-789B-4F26-B121-8A8E32BD5753}" dt="2025-03-13T22:48:25.852" v="9" actId="47"/>
          <pc:sldLayoutMkLst>
            <pc:docMk/>
            <pc:sldMasterMk cId="660564383" sldId="2147483648"/>
            <pc:sldLayoutMk cId="3135297692" sldId="2147483656"/>
          </pc:sldLayoutMkLst>
        </pc:sldLayoutChg>
        <pc:sldLayoutChg chg="del">
          <pc:chgData name="Ali, Eman" userId="be4e3678-3909-4aa8-aa7a-58f49b9f2ff7" providerId="ADAL" clId="{A5563CDE-789B-4F26-B121-8A8E32BD5753}" dt="2025-03-13T22:48:25.852" v="9" actId="47"/>
          <pc:sldLayoutMkLst>
            <pc:docMk/>
            <pc:sldMasterMk cId="660564383" sldId="2147483648"/>
            <pc:sldLayoutMk cId="3227469111" sldId="2147483657"/>
          </pc:sldLayoutMkLst>
        </pc:sldLayoutChg>
        <pc:sldLayoutChg chg="del">
          <pc:chgData name="Ali, Eman" userId="be4e3678-3909-4aa8-aa7a-58f49b9f2ff7" providerId="ADAL" clId="{A5563CDE-789B-4F26-B121-8A8E32BD5753}" dt="2025-03-13T22:48:25.852" v="9" actId="47"/>
          <pc:sldLayoutMkLst>
            <pc:docMk/>
            <pc:sldMasterMk cId="660564383" sldId="2147483648"/>
            <pc:sldLayoutMk cId="305763854" sldId="2147483658"/>
          </pc:sldLayoutMkLst>
        </pc:sldLayoutChg>
        <pc:sldLayoutChg chg="del">
          <pc:chgData name="Ali, Eman" userId="be4e3678-3909-4aa8-aa7a-58f49b9f2ff7" providerId="ADAL" clId="{A5563CDE-789B-4F26-B121-8A8E32BD5753}" dt="2025-03-13T22:48:25.852" v="9" actId="47"/>
          <pc:sldLayoutMkLst>
            <pc:docMk/>
            <pc:sldMasterMk cId="660564383" sldId="2147483648"/>
            <pc:sldLayoutMk cId="2903586118" sldId="2147483659"/>
          </pc:sldLayoutMkLst>
        </pc:sldLayoutChg>
      </pc:sldMasterChg>
    </pc:docChg>
  </pc:docChgLst>
</pc:chgInfo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1AFEB3-FCD0-45A5-9B59-B020D18A7C36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C548F23E-29D9-4096-9848-DE9B1AECB689}">
      <dgm:prSet phldrT="[Text]" custT="1"/>
      <dgm:spPr/>
      <dgm:t>
        <a:bodyPr/>
        <a:lstStyle/>
        <a:p>
          <a:r>
            <a:rPr lang="en-US" sz="1400" i="0"/>
            <a:t>Why was this study conducted, and why does it matter?</a:t>
          </a:r>
        </a:p>
      </dgm:t>
    </dgm:pt>
    <dgm:pt modelId="{50380185-40B8-45A9-A6D4-A82ED7350048}" type="parTrans" cxnId="{E9E9DD8A-0873-4221-B3CE-05FEE2C0BC5B}">
      <dgm:prSet/>
      <dgm:spPr/>
      <dgm:t>
        <a:bodyPr/>
        <a:lstStyle/>
        <a:p>
          <a:endParaRPr lang="en-US"/>
        </a:p>
      </dgm:t>
    </dgm:pt>
    <dgm:pt modelId="{1804B9D3-E3F4-4111-AF4B-F72BA58EE047}" type="sibTrans" cxnId="{E9E9DD8A-0873-4221-B3CE-05FEE2C0BC5B}">
      <dgm:prSet/>
      <dgm:spPr/>
      <dgm:t>
        <a:bodyPr/>
        <a:lstStyle/>
        <a:p>
          <a:endParaRPr lang="en-US"/>
        </a:p>
      </dgm:t>
    </dgm:pt>
    <dgm:pt modelId="{B2E0223E-1768-463B-B522-1D8F8A2D410B}">
      <dgm:prSet phldrT="[Text]" custT="1"/>
      <dgm:spPr/>
      <dgm:t>
        <a:bodyPr/>
        <a:lstStyle/>
        <a:p>
          <a:r>
            <a:rPr lang="en-US" sz="1400"/>
            <a:t>How was the model developed? </a:t>
          </a:r>
        </a:p>
      </dgm:t>
    </dgm:pt>
    <dgm:pt modelId="{4E81C208-5757-4AA8-A46B-0C96CA082AEA}" type="parTrans" cxnId="{CD894251-0EDA-4B88-BD42-9F61125BF0F5}">
      <dgm:prSet/>
      <dgm:spPr/>
      <dgm:t>
        <a:bodyPr/>
        <a:lstStyle/>
        <a:p>
          <a:endParaRPr lang="en-US"/>
        </a:p>
      </dgm:t>
    </dgm:pt>
    <dgm:pt modelId="{A51FC48D-A4E6-47D3-A5F1-A2FE03EA5C77}" type="sibTrans" cxnId="{CD894251-0EDA-4B88-BD42-9F61125BF0F5}">
      <dgm:prSet/>
      <dgm:spPr/>
      <dgm:t>
        <a:bodyPr/>
        <a:lstStyle/>
        <a:p>
          <a:endParaRPr lang="en-US"/>
        </a:p>
      </dgm:t>
    </dgm:pt>
    <dgm:pt modelId="{077DD3A9-B23C-45A0-BDF6-1DED5F27A453}">
      <dgm:prSet phldrT="[Text]" custT="1"/>
      <dgm:spPr/>
      <dgm:t>
        <a:bodyPr/>
        <a:lstStyle/>
        <a:p>
          <a:endParaRPr lang="en-US" sz="1400" spc="-60"/>
        </a:p>
      </dgm:t>
    </dgm:pt>
    <dgm:pt modelId="{C25EE030-FA40-48B1-BFE5-2F205A1E8A4D}" type="parTrans" cxnId="{E137FC6C-274D-46E1-8196-210BA2C1A067}">
      <dgm:prSet/>
      <dgm:spPr/>
      <dgm:t>
        <a:bodyPr/>
        <a:lstStyle/>
        <a:p>
          <a:endParaRPr lang="en-US"/>
        </a:p>
      </dgm:t>
    </dgm:pt>
    <dgm:pt modelId="{80C046A4-408C-469E-9F46-F09AEF1E16EA}" type="sibTrans" cxnId="{E137FC6C-274D-46E1-8196-210BA2C1A067}">
      <dgm:prSet/>
      <dgm:spPr/>
      <dgm:t>
        <a:bodyPr/>
        <a:lstStyle/>
        <a:p>
          <a:endParaRPr lang="en-US"/>
        </a:p>
      </dgm:t>
    </dgm:pt>
    <dgm:pt modelId="{E2C8F1DB-FD2E-426C-A5A2-FAFD302ED44C}">
      <dgm:prSet/>
      <dgm:spPr/>
      <dgm:t>
        <a:bodyPr/>
        <a:lstStyle/>
        <a:p>
          <a:endParaRPr lang="en-US"/>
        </a:p>
      </dgm:t>
    </dgm:pt>
    <dgm:pt modelId="{4D969228-9203-4016-831B-83C8708C1B5E}" type="parTrans" cxnId="{5A2F444E-7CD8-4FA4-8920-93407BF9963A}">
      <dgm:prSet/>
      <dgm:spPr/>
      <dgm:t>
        <a:bodyPr/>
        <a:lstStyle/>
        <a:p>
          <a:endParaRPr lang="en-US"/>
        </a:p>
      </dgm:t>
    </dgm:pt>
    <dgm:pt modelId="{116A5EAD-23A4-4B1C-AF3E-091E00AB780D}" type="sibTrans" cxnId="{5A2F444E-7CD8-4FA4-8920-93407BF9963A}">
      <dgm:prSet/>
      <dgm:spPr/>
      <dgm:t>
        <a:bodyPr/>
        <a:lstStyle/>
        <a:p>
          <a:endParaRPr lang="en-US"/>
        </a:p>
      </dgm:t>
    </dgm:pt>
    <dgm:pt modelId="{6F173858-A000-4113-AD62-B1133B8BB1B9}">
      <dgm:prSet/>
      <dgm:spPr/>
      <dgm:t>
        <a:bodyPr/>
        <a:lstStyle/>
        <a:p>
          <a:endParaRPr lang="en-US"/>
        </a:p>
      </dgm:t>
    </dgm:pt>
    <dgm:pt modelId="{CCA22FE3-BCEC-47EA-A51C-5854240AD9A3}" type="parTrans" cxnId="{A1F7E06B-4D34-4C87-BDC6-66DE9C0E96E1}">
      <dgm:prSet/>
      <dgm:spPr/>
      <dgm:t>
        <a:bodyPr/>
        <a:lstStyle/>
        <a:p>
          <a:endParaRPr lang="en-US"/>
        </a:p>
      </dgm:t>
    </dgm:pt>
    <dgm:pt modelId="{0FB4CA8F-3665-40CC-8040-4075ABA3AC2B}" type="sibTrans" cxnId="{A1F7E06B-4D34-4C87-BDC6-66DE9C0E96E1}">
      <dgm:prSet/>
      <dgm:spPr/>
      <dgm:t>
        <a:bodyPr/>
        <a:lstStyle/>
        <a:p>
          <a:endParaRPr lang="en-US"/>
        </a:p>
      </dgm:t>
    </dgm:pt>
    <dgm:pt modelId="{7CE3E446-BEE6-4EA6-A96D-B4FB6DCEFFE6}">
      <dgm:prSet/>
      <dgm:spPr/>
      <dgm:t>
        <a:bodyPr/>
        <a:lstStyle/>
        <a:p>
          <a:endParaRPr lang="en-US"/>
        </a:p>
      </dgm:t>
    </dgm:pt>
    <dgm:pt modelId="{F24C122C-B2E6-42AE-B3A9-5389B065E63A}" type="parTrans" cxnId="{E2A88630-8EE9-47CB-A436-399CEB89FE1E}">
      <dgm:prSet/>
      <dgm:spPr/>
      <dgm:t>
        <a:bodyPr/>
        <a:lstStyle/>
        <a:p>
          <a:endParaRPr lang="en-US"/>
        </a:p>
      </dgm:t>
    </dgm:pt>
    <dgm:pt modelId="{0F73E36D-7FBF-4AC9-9177-F59306168C16}" type="sibTrans" cxnId="{E2A88630-8EE9-47CB-A436-399CEB89FE1E}">
      <dgm:prSet/>
      <dgm:spPr/>
      <dgm:t>
        <a:bodyPr/>
        <a:lstStyle/>
        <a:p>
          <a:endParaRPr lang="en-US"/>
        </a:p>
      </dgm:t>
    </dgm:pt>
    <dgm:pt modelId="{53640595-08EA-4427-ABE3-36EC2CD2F148}" type="pres">
      <dgm:prSet presAssocID="{C01AFEB3-FCD0-45A5-9B59-B020D18A7C36}" presName="Name0" presStyleCnt="0">
        <dgm:presLayoutVars>
          <dgm:dir/>
          <dgm:resizeHandles val="exact"/>
        </dgm:presLayoutVars>
      </dgm:prSet>
      <dgm:spPr/>
    </dgm:pt>
    <dgm:pt modelId="{5FDF6562-973E-429C-B791-EA225F71D5CE}" type="pres">
      <dgm:prSet presAssocID="{C548F23E-29D9-4096-9848-DE9B1AECB689}" presName="composite" presStyleCnt="0"/>
      <dgm:spPr/>
    </dgm:pt>
    <dgm:pt modelId="{A44CC16B-D98F-456B-92B7-0F698B9B85B4}" type="pres">
      <dgm:prSet presAssocID="{C548F23E-29D9-4096-9848-DE9B1AECB689}" presName="bgChev" presStyleLbl="node1" presStyleIdx="0" presStyleCnt="6" custScaleY="175382"/>
      <dgm:spPr>
        <a:solidFill>
          <a:schemeClr val="accent1">
            <a:lumMod val="40000"/>
            <a:lumOff val="60000"/>
          </a:schemeClr>
        </a:solidFill>
      </dgm:spPr>
    </dgm:pt>
    <dgm:pt modelId="{2A6BCC8A-37FB-46DC-8C28-848D2F5D4018}" type="pres">
      <dgm:prSet presAssocID="{C548F23E-29D9-4096-9848-DE9B1AECB689}" presName="txNode" presStyleLbl="fgAcc1" presStyleIdx="0" presStyleCnt="6" custScaleY="175382">
        <dgm:presLayoutVars>
          <dgm:bulletEnabled val="1"/>
        </dgm:presLayoutVars>
      </dgm:prSet>
      <dgm:spPr/>
    </dgm:pt>
    <dgm:pt modelId="{1F7E96A3-F4B9-458A-A2D3-E350977EBF28}" type="pres">
      <dgm:prSet presAssocID="{1804B9D3-E3F4-4111-AF4B-F72BA58EE047}" presName="compositeSpace" presStyleCnt="0"/>
      <dgm:spPr/>
    </dgm:pt>
    <dgm:pt modelId="{2BDB2769-4FBC-41ED-A840-6076464C4C24}" type="pres">
      <dgm:prSet presAssocID="{B2E0223E-1768-463B-B522-1D8F8A2D410B}" presName="composite" presStyleCnt="0"/>
      <dgm:spPr/>
    </dgm:pt>
    <dgm:pt modelId="{6A052FA7-BBEA-441A-9775-485FE5CB0913}" type="pres">
      <dgm:prSet presAssocID="{B2E0223E-1768-463B-B522-1D8F8A2D410B}" presName="bgChev" presStyleLbl="node1" presStyleIdx="1" presStyleCnt="6" custScaleY="175382"/>
      <dgm:spPr>
        <a:solidFill>
          <a:schemeClr val="accent1">
            <a:lumMod val="40000"/>
            <a:lumOff val="60000"/>
          </a:schemeClr>
        </a:solidFill>
      </dgm:spPr>
    </dgm:pt>
    <dgm:pt modelId="{008D1E0B-C03A-4088-BD96-68554652FC07}" type="pres">
      <dgm:prSet presAssocID="{B2E0223E-1768-463B-B522-1D8F8A2D410B}" presName="txNode" presStyleLbl="fgAcc1" presStyleIdx="1" presStyleCnt="6" custScaleY="175382">
        <dgm:presLayoutVars>
          <dgm:bulletEnabled val="1"/>
        </dgm:presLayoutVars>
      </dgm:prSet>
      <dgm:spPr/>
    </dgm:pt>
    <dgm:pt modelId="{4CE90BD0-79E8-4CA3-A7F5-5FF76030941F}" type="pres">
      <dgm:prSet presAssocID="{A51FC48D-A4E6-47D3-A5F1-A2FE03EA5C77}" presName="compositeSpace" presStyleCnt="0"/>
      <dgm:spPr/>
    </dgm:pt>
    <dgm:pt modelId="{930E5FA0-D31D-450B-BE89-EC30434261F4}" type="pres">
      <dgm:prSet presAssocID="{077DD3A9-B23C-45A0-BDF6-1DED5F27A453}" presName="composite" presStyleCnt="0"/>
      <dgm:spPr/>
    </dgm:pt>
    <dgm:pt modelId="{EBD1D9F5-2117-4A1D-9588-7C951D705D79}" type="pres">
      <dgm:prSet presAssocID="{077DD3A9-B23C-45A0-BDF6-1DED5F27A453}" presName="bgChev" presStyleLbl="node1" presStyleIdx="2" presStyleCnt="6" custScaleY="175382"/>
      <dgm:spPr>
        <a:solidFill>
          <a:schemeClr val="accent1">
            <a:lumMod val="60000"/>
            <a:lumOff val="40000"/>
          </a:schemeClr>
        </a:solidFill>
      </dgm:spPr>
    </dgm:pt>
    <dgm:pt modelId="{F0B600DC-75CA-412B-BC43-159A6EC767D7}" type="pres">
      <dgm:prSet presAssocID="{077DD3A9-B23C-45A0-BDF6-1DED5F27A453}" presName="txNode" presStyleLbl="fgAcc1" presStyleIdx="2" presStyleCnt="6" custScaleX="109927" custScaleY="175382" custLinFactNeighborX="-718" custLinFactNeighborY="-748">
        <dgm:presLayoutVars>
          <dgm:bulletEnabled val="1"/>
        </dgm:presLayoutVars>
      </dgm:prSet>
      <dgm:spPr/>
    </dgm:pt>
    <dgm:pt modelId="{88403435-F188-4082-B309-92297DA0A482}" type="pres">
      <dgm:prSet presAssocID="{80C046A4-408C-469E-9F46-F09AEF1E16EA}" presName="compositeSpace" presStyleCnt="0"/>
      <dgm:spPr/>
    </dgm:pt>
    <dgm:pt modelId="{8F8AB0CE-ACF3-49DF-B658-AA51C448572C}" type="pres">
      <dgm:prSet presAssocID="{E2C8F1DB-FD2E-426C-A5A2-FAFD302ED44C}" presName="composite" presStyleCnt="0"/>
      <dgm:spPr/>
    </dgm:pt>
    <dgm:pt modelId="{09948C88-2F5D-45A1-BD3E-BBA61E6325AC}" type="pres">
      <dgm:prSet presAssocID="{E2C8F1DB-FD2E-426C-A5A2-FAFD302ED44C}" presName="bgChev" presStyleLbl="node1" presStyleIdx="3" presStyleCnt="6" custScaleY="175382"/>
      <dgm:spPr>
        <a:solidFill>
          <a:schemeClr val="accent1">
            <a:lumMod val="60000"/>
            <a:lumOff val="40000"/>
          </a:schemeClr>
        </a:solidFill>
        <a:ln>
          <a:solidFill>
            <a:schemeClr val="accent1">
              <a:lumMod val="60000"/>
              <a:lumOff val="40000"/>
            </a:schemeClr>
          </a:solidFill>
        </a:ln>
      </dgm:spPr>
    </dgm:pt>
    <dgm:pt modelId="{C193A5A8-63CD-484B-B08B-8BFC4AC8E48C}" type="pres">
      <dgm:prSet presAssocID="{E2C8F1DB-FD2E-426C-A5A2-FAFD302ED44C}" presName="txNode" presStyleLbl="fgAcc1" presStyleIdx="3" presStyleCnt="6" custScaleY="175382">
        <dgm:presLayoutVars>
          <dgm:bulletEnabled val="1"/>
        </dgm:presLayoutVars>
      </dgm:prSet>
      <dgm:spPr/>
    </dgm:pt>
    <dgm:pt modelId="{2997BDA0-BB42-4185-BFF9-A7C93B47DA3E}" type="pres">
      <dgm:prSet presAssocID="{116A5EAD-23A4-4B1C-AF3E-091E00AB780D}" presName="compositeSpace" presStyleCnt="0"/>
      <dgm:spPr/>
    </dgm:pt>
    <dgm:pt modelId="{F641CA05-B1B8-4B09-87AE-A42AED75C693}" type="pres">
      <dgm:prSet presAssocID="{6F173858-A000-4113-AD62-B1133B8BB1B9}" presName="composite" presStyleCnt="0"/>
      <dgm:spPr/>
    </dgm:pt>
    <dgm:pt modelId="{D1E0075E-2BF5-4B33-81CC-ED7A631FB981}" type="pres">
      <dgm:prSet presAssocID="{6F173858-A000-4113-AD62-B1133B8BB1B9}" presName="bgChev" presStyleLbl="node1" presStyleIdx="4" presStyleCnt="6" custScaleY="175382"/>
      <dgm:spPr>
        <a:ln>
          <a:solidFill>
            <a:schemeClr val="accent1">
              <a:lumMod val="75000"/>
            </a:schemeClr>
          </a:solidFill>
        </a:ln>
      </dgm:spPr>
    </dgm:pt>
    <dgm:pt modelId="{17EDD8DE-11FE-4083-866C-53625C89581B}" type="pres">
      <dgm:prSet presAssocID="{6F173858-A000-4113-AD62-B1133B8BB1B9}" presName="txNode" presStyleLbl="fgAcc1" presStyleIdx="4" presStyleCnt="6" custScaleY="175382">
        <dgm:presLayoutVars>
          <dgm:bulletEnabled val="1"/>
        </dgm:presLayoutVars>
      </dgm:prSet>
      <dgm:spPr/>
    </dgm:pt>
    <dgm:pt modelId="{A4194ABA-8D37-4533-8026-7F92C8F8F5CB}" type="pres">
      <dgm:prSet presAssocID="{0FB4CA8F-3665-40CC-8040-4075ABA3AC2B}" presName="compositeSpace" presStyleCnt="0"/>
      <dgm:spPr/>
    </dgm:pt>
    <dgm:pt modelId="{917A52C2-A794-498C-AF47-B32AAE78380E}" type="pres">
      <dgm:prSet presAssocID="{7CE3E446-BEE6-4EA6-A96D-B4FB6DCEFFE6}" presName="composite" presStyleCnt="0"/>
      <dgm:spPr/>
    </dgm:pt>
    <dgm:pt modelId="{CF61CBAD-190A-4F35-BCE6-452EB8CEE8F0}" type="pres">
      <dgm:prSet presAssocID="{7CE3E446-BEE6-4EA6-A96D-B4FB6DCEFFE6}" presName="bgChev" presStyleLbl="node1" presStyleIdx="5" presStyleCnt="6" custScaleY="175382"/>
      <dgm:spPr>
        <a:ln>
          <a:solidFill>
            <a:schemeClr val="accent1">
              <a:lumMod val="75000"/>
            </a:schemeClr>
          </a:solidFill>
        </a:ln>
      </dgm:spPr>
    </dgm:pt>
    <dgm:pt modelId="{CA6A0C15-0853-4D75-B07E-3315FE8D40F1}" type="pres">
      <dgm:prSet presAssocID="{7CE3E446-BEE6-4EA6-A96D-B4FB6DCEFFE6}" presName="txNode" presStyleLbl="fgAcc1" presStyleIdx="5" presStyleCnt="6" custScaleY="175382" custLinFactNeighborX="-11389" custLinFactNeighborY="5796">
        <dgm:presLayoutVars>
          <dgm:bulletEnabled val="1"/>
        </dgm:presLayoutVars>
      </dgm:prSet>
      <dgm:spPr/>
    </dgm:pt>
  </dgm:ptLst>
  <dgm:cxnLst>
    <dgm:cxn modelId="{0554CD01-5BCD-45D9-A513-DBC124168106}" type="presOf" srcId="{7CE3E446-BEE6-4EA6-A96D-B4FB6DCEFFE6}" destId="{CA6A0C15-0853-4D75-B07E-3315FE8D40F1}" srcOrd="0" destOrd="0" presId="urn:microsoft.com/office/officeart/2005/8/layout/chevronAccent+Icon"/>
    <dgm:cxn modelId="{413E4907-78CB-4500-B4ED-2A2D963E767F}" type="presOf" srcId="{E2C8F1DB-FD2E-426C-A5A2-FAFD302ED44C}" destId="{C193A5A8-63CD-484B-B08B-8BFC4AC8E48C}" srcOrd="0" destOrd="0" presId="urn:microsoft.com/office/officeart/2005/8/layout/chevronAccent+Icon"/>
    <dgm:cxn modelId="{B745311B-71C6-4A1C-B9CE-DC7E90654249}" type="presOf" srcId="{C548F23E-29D9-4096-9848-DE9B1AECB689}" destId="{2A6BCC8A-37FB-46DC-8C28-848D2F5D4018}" srcOrd="0" destOrd="0" presId="urn:microsoft.com/office/officeart/2005/8/layout/chevronAccent+Icon"/>
    <dgm:cxn modelId="{BD74DA23-E89A-423E-8D3F-F6BEA4E18588}" type="presOf" srcId="{B2E0223E-1768-463B-B522-1D8F8A2D410B}" destId="{008D1E0B-C03A-4088-BD96-68554652FC07}" srcOrd="0" destOrd="0" presId="urn:microsoft.com/office/officeart/2005/8/layout/chevronAccent+Icon"/>
    <dgm:cxn modelId="{E2A88630-8EE9-47CB-A436-399CEB89FE1E}" srcId="{C01AFEB3-FCD0-45A5-9B59-B020D18A7C36}" destId="{7CE3E446-BEE6-4EA6-A96D-B4FB6DCEFFE6}" srcOrd="5" destOrd="0" parTransId="{F24C122C-B2E6-42AE-B3A9-5389B065E63A}" sibTransId="{0F73E36D-7FBF-4AC9-9177-F59306168C16}"/>
    <dgm:cxn modelId="{3F024E44-DB61-469F-8E0A-A8E8B9D5F2A9}" type="presOf" srcId="{077DD3A9-B23C-45A0-BDF6-1DED5F27A453}" destId="{F0B600DC-75CA-412B-BC43-159A6EC767D7}" srcOrd="0" destOrd="0" presId="urn:microsoft.com/office/officeart/2005/8/layout/chevronAccent+Icon"/>
    <dgm:cxn modelId="{A1F7E06B-4D34-4C87-BDC6-66DE9C0E96E1}" srcId="{C01AFEB3-FCD0-45A5-9B59-B020D18A7C36}" destId="{6F173858-A000-4113-AD62-B1133B8BB1B9}" srcOrd="4" destOrd="0" parTransId="{CCA22FE3-BCEC-47EA-A51C-5854240AD9A3}" sibTransId="{0FB4CA8F-3665-40CC-8040-4075ABA3AC2B}"/>
    <dgm:cxn modelId="{E137FC6C-274D-46E1-8196-210BA2C1A067}" srcId="{C01AFEB3-FCD0-45A5-9B59-B020D18A7C36}" destId="{077DD3A9-B23C-45A0-BDF6-1DED5F27A453}" srcOrd="2" destOrd="0" parTransId="{C25EE030-FA40-48B1-BFE5-2F205A1E8A4D}" sibTransId="{80C046A4-408C-469E-9F46-F09AEF1E16EA}"/>
    <dgm:cxn modelId="{5A2F444E-7CD8-4FA4-8920-93407BF9963A}" srcId="{C01AFEB3-FCD0-45A5-9B59-B020D18A7C36}" destId="{E2C8F1DB-FD2E-426C-A5A2-FAFD302ED44C}" srcOrd="3" destOrd="0" parTransId="{4D969228-9203-4016-831B-83C8708C1B5E}" sibTransId="{116A5EAD-23A4-4B1C-AF3E-091E00AB780D}"/>
    <dgm:cxn modelId="{CD894251-0EDA-4B88-BD42-9F61125BF0F5}" srcId="{C01AFEB3-FCD0-45A5-9B59-B020D18A7C36}" destId="{B2E0223E-1768-463B-B522-1D8F8A2D410B}" srcOrd="1" destOrd="0" parTransId="{4E81C208-5757-4AA8-A46B-0C96CA082AEA}" sibTransId="{A51FC48D-A4E6-47D3-A5F1-A2FE03EA5C77}"/>
    <dgm:cxn modelId="{32C97557-6027-4782-B5F8-0FDD26FC9B94}" type="presOf" srcId="{6F173858-A000-4113-AD62-B1133B8BB1B9}" destId="{17EDD8DE-11FE-4083-866C-53625C89581B}" srcOrd="0" destOrd="0" presId="urn:microsoft.com/office/officeart/2005/8/layout/chevronAccent+Icon"/>
    <dgm:cxn modelId="{E9E9DD8A-0873-4221-B3CE-05FEE2C0BC5B}" srcId="{C01AFEB3-FCD0-45A5-9B59-B020D18A7C36}" destId="{C548F23E-29D9-4096-9848-DE9B1AECB689}" srcOrd="0" destOrd="0" parTransId="{50380185-40B8-45A9-A6D4-A82ED7350048}" sibTransId="{1804B9D3-E3F4-4111-AF4B-F72BA58EE047}"/>
    <dgm:cxn modelId="{F4C6C0C0-C21B-47F7-A246-60612307FC91}" type="presOf" srcId="{C01AFEB3-FCD0-45A5-9B59-B020D18A7C36}" destId="{53640595-08EA-4427-ABE3-36EC2CD2F148}" srcOrd="0" destOrd="0" presId="urn:microsoft.com/office/officeart/2005/8/layout/chevronAccent+Icon"/>
    <dgm:cxn modelId="{187B0600-8031-4DEB-919B-80E0D07BBEDF}" type="presParOf" srcId="{53640595-08EA-4427-ABE3-36EC2CD2F148}" destId="{5FDF6562-973E-429C-B791-EA225F71D5CE}" srcOrd="0" destOrd="0" presId="urn:microsoft.com/office/officeart/2005/8/layout/chevronAccent+Icon"/>
    <dgm:cxn modelId="{DF9191CC-FC8C-493D-B075-4D9304A7C704}" type="presParOf" srcId="{5FDF6562-973E-429C-B791-EA225F71D5CE}" destId="{A44CC16B-D98F-456B-92B7-0F698B9B85B4}" srcOrd="0" destOrd="0" presId="urn:microsoft.com/office/officeart/2005/8/layout/chevronAccent+Icon"/>
    <dgm:cxn modelId="{4ACDBFB7-2C07-48E6-853E-D9F8739B1D22}" type="presParOf" srcId="{5FDF6562-973E-429C-B791-EA225F71D5CE}" destId="{2A6BCC8A-37FB-46DC-8C28-848D2F5D4018}" srcOrd="1" destOrd="0" presId="urn:microsoft.com/office/officeart/2005/8/layout/chevronAccent+Icon"/>
    <dgm:cxn modelId="{DC308B7B-6C4C-4CBB-A999-4DA60CA03A29}" type="presParOf" srcId="{53640595-08EA-4427-ABE3-36EC2CD2F148}" destId="{1F7E96A3-F4B9-458A-A2D3-E350977EBF28}" srcOrd="1" destOrd="0" presId="urn:microsoft.com/office/officeart/2005/8/layout/chevronAccent+Icon"/>
    <dgm:cxn modelId="{DAAD7601-E153-4E2A-98F0-ACF8C31660A0}" type="presParOf" srcId="{53640595-08EA-4427-ABE3-36EC2CD2F148}" destId="{2BDB2769-4FBC-41ED-A840-6076464C4C24}" srcOrd="2" destOrd="0" presId="urn:microsoft.com/office/officeart/2005/8/layout/chevronAccent+Icon"/>
    <dgm:cxn modelId="{8131FE54-34D2-4368-8C1C-C0FAA94CDC49}" type="presParOf" srcId="{2BDB2769-4FBC-41ED-A840-6076464C4C24}" destId="{6A052FA7-BBEA-441A-9775-485FE5CB0913}" srcOrd="0" destOrd="0" presId="urn:microsoft.com/office/officeart/2005/8/layout/chevronAccent+Icon"/>
    <dgm:cxn modelId="{8BAFECF8-F8CF-451C-82A8-0DC8ADE410D8}" type="presParOf" srcId="{2BDB2769-4FBC-41ED-A840-6076464C4C24}" destId="{008D1E0B-C03A-4088-BD96-68554652FC07}" srcOrd="1" destOrd="0" presId="urn:microsoft.com/office/officeart/2005/8/layout/chevronAccent+Icon"/>
    <dgm:cxn modelId="{5F95A2E4-349C-4B3F-A4D1-912A501BF5F1}" type="presParOf" srcId="{53640595-08EA-4427-ABE3-36EC2CD2F148}" destId="{4CE90BD0-79E8-4CA3-A7F5-5FF76030941F}" srcOrd="3" destOrd="0" presId="urn:microsoft.com/office/officeart/2005/8/layout/chevronAccent+Icon"/>
    <dgm:cxn modelId="{F8848014-231D-423C-8F2D-5F2DD5A0DE1D}" type="presParOf" srcId="{53640595-08EA-4427-ABE3-36EC2CD2F148}" destId="{930E5FA0-D31D-450B-BE89-EC30434261F4}" srcOrd="4" destOrd="0" presId="urn:microsoft.com/office/officeart/2005/8/layout/chevronAccent+Icon"/>
    <dgm:cxn modelId="{59655695-2E7B-433C-9CDE-1303D37C17D0}" type="presParOf" srcId="{930E5FA0-D31D-450B-BE89-EC30434261F4}" destId="{EBD1D9F5-2117-4A1D-9588-7C951D705D79}" srcOrd="0" destOrd="0" presId="urn:microsoft.com/office/officeart/2005/8/layout/chevronAccent+Icon"/>
    <dgm:cxn modelId="{3654083B-0C65-4E64-9C51-BE5531A2207A}" type="presParOf" srcId="{930E5FA0-D31D-450B-BE89-EC30434261F4}" destId="{F0B600DC-75CA-412B-BC43-159A6EC767D7}" srcOrd="1" destOrd="0" presId="urn:microsoft.com/office/officeart/2005/8/layout/chevronAccent+Icon"/>
    <dgm:cxn modelId="{F4DB40D3-60F4-4742-B5AF-33B293000962}" type="presParOf" srcId="{53640595-08EA-4427-ABE3-36EC2CD2F148}" destId="{88403435-F188-4082-B309-92297DA0A482}" srcOrd="5" destOrd="0" presId="urn:microsoft.com/office/officeart/2005/8/layout/chevronAccent+Icon"/>
    <dgm:cxn modelId="{EDBA4955-7CBF-421C-A3C3-1663CFB4137F}" type="presParOf" srcId="{53640595-08EA-4427-ABE3-36EC2CD2F148}" destId="{8F8AB0CE-ACF3-49DF-B658-AA51C448572C}" srcOrd="6" destOrd="0" presId="urn:microsoft.com/office/officeart/2005/8/layout/chevronAccent+Icon"/>
    <dgm:cxn modelId="{6A4C5CCA-9162-4180-8511-1673F9D2089F}" type="presParOf" srcId="{8F8AB0CE-ACF3-49DF-B658-AA51C448572C}" destId="{09948C88-2F5D-45A1-BD3E-BBA61E6325AC}" srcOrd="0" destOrd="0" presId="urn:microsoft.com/office/officeart/2005/8/layout/chevronAccent+Icon"/>
    <dgm:cxn modelId="{6D6D59A5-18C9-482D-8564-30158CFB4B05}" type="presParOf" srcId="{8F8AB0CE-ACF3-49DF-B658-AA51C448572C}" destId="{C193A5A8-63CD-484B-B08B-8BFC4AC8E48C}" srcOrd="1" destOrd="0" presId="urn:microsoft.com/office/officeart/2005/8/layout/chevronAccent+Icon"/>
    <dgm:cxn modelId="{82CDCC76-571E-42A1-B50A-E5CD9D4E0518}" type="presParOf" srcId="{53640595-08EA-4427-ABE3-36EC2CD2F148}" destId="{2997BDA0-BB42-4185-BFF9-A7C93B47DA3E}" srcOrd="7" destOrd="0" presId="urn:microsoft.com/office/officeart/2005/8/layout/chevronAccent+Icon"/>
    <dgm:cxn modelId="{7BFA5396-C6D6-411D-8BEA-18846A2B4FAE}" type="presParOf" srcId="{53640595-08EA-4427-ABE3-36EC2CD2F148}" destId="{F641CA05-B1B8-4B09-87AE-A42AED75C693}" srcOrd="8" destOrd="0" presId="urn:microsoft.com/office/officeart/2005/8/layout/chevronAccent+Icon"/>
    <dgm:cxn modelId="{BBEA8C4E-FBEA-4D55-BAB1-F2288D4A0018}" type="presParOf" srcId="{F641CA05-B1B8-4B09-87AE-A42AED75C693}" destId="{D1E0075E-2BF5-4B33-81CC-ED7A631FB981}" srcOrd="0" destOrd="0" presId="urn:microsoft.com/office/officeart/2005/8/layout/chevronAccent+Icon"/>
    <dgm:cxn modelId="{22880E3E-E85D-42E5-8208-37BE7F26557D}" type="presParOf" srcId="{F641CA05-B1B8-4B09-87AE-A42AED75C693}" destId="{17EDD8DE-11FE-4083-866C-53625C89581B}" srcOrd="1" destOrd="0" presId="urn:microsoft.com/office/officeart/2005/8/layout/chevronAccent+Icon"/>
    <dgm:cxn modelId="{E6FDF697-E0D2-4D64-9637-D96BDE5558C9}" type="presParOf" srcId="{53640595-08EA-4427-ABE3-36EC2CD2F148}" destId="{A4194ABA-8D37-4533-8026-7F92C8F8F5CB}" srcOrd="9" destOrd="0" presId="urn:microsoft.com/office/officeart/2005/8/layout/chevronAccent+Icon"/>
    <dgm:cxn modelId="{694E881B-28A2-4799-AEAD-73AEBA70A56E}" type="presParOf" srcId="{53640595-08EA-4427-ABE3-36EC2CD2F148}" destId="{917A52C2-A794-498C-AF47-B32AAE78380E}" srcOrd="10" destOrd="0" presId="urn:microsoft.com/office/officeart/2005/8/layout/chevronAccent+Icon"/>
    <dgm:cxn modelId="{2B564875-071B-462D-B43B-33B301528A22}" type="presParOf" srcId="{917A52C2-A794-498C-AF47-B32AAE78380E}" destId="{CF61CBAD-190A-4F35-BCE6-452EB8CEE8F0}" srcOrd="0" destOrd="0" presId="urn:microsoft.com/office/officeart/2005/8/layout/chevronAccent+Icon"/>
    <dgm:cxn modelId="{BBB7A4C2-A8AB-4F0C-91CF-DF7785047962}" type="presParOf" srcId="{917A52C2-A794-498C-AF47-B32AAE78380E}" destId="{CA6A0C15-0853-4D75-B07E-3315FE8D40F1}" srcOrd="1" destOrd="0" presId="urn:microsoft.com/office/officeart/2005/8/layout/chevronAccent+Icon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8ACC2E-54C5-4BFC-826B-849EEAD6DF5D}" type="doc">
      <dgm:prSet loTypeId="urn:microsoft.com/office/officeart/2005/8/layout/process1" loCatId="process" qsTypeId="urn:microsoft.com/office/officeart/2005/8/quickstyle/simple5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C70AF8B-E847-456F-A25E-E9C2D30BBE68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400" b="1"/>
            <a:t>Study Design </a:t>
          </a:r>
        </a:p>
        <a:p>
          <a:pPr>
            <a:buFont typeface="Arial" panose="020B0604020202020204" pitchFamily="34" charset="0"/>
            <a:buNone/>
          </a:pPr>
          <a:r>
            <a:rPr lang="en-US" sz="1400" b="0"/>
            <a:t>Retrospective</a:t>
          </a:r>
        </a:p>
        <a:p>
          <a:pPr>
            <a:buFont typeface="Arial" panose="020B0604020202020204" pitchFamily="34" charset="0"/>
            <a:buNone/>
          </a:pPr>
          <a:r>
            <a:rPr lang="en-US" sz="1400" b="0"/>
            <a:t>multicenter study</a:t>
          </a:r>
        </a:p>
        <a:p>
          <a:pPr>
            <a:buFont typeface="Arial" panose="020B0604020202020204" pitchFamily="34" charset="0"/>
            <a:buNone/>
          </a:pPr>
          <a:endParaRPr lang="en-US" sz="1400" b="0"/>
        </a:p>
        <a:p>
          <a:pPr>
            <a:buFont typeface="Arial" panose="020B0604020202020204" pitchFamily="34" charset="0"/>
            <a:buNone/>
          </a:pPr>
          <a:r>
            <a:rPr lang="en-US" sz="1400" b="1"/>
            <a:t>Data Collection</a:t>
          </a:r>
        </a:p>
        <a:p>
          <a:pPr>
            <a:buFont typeface="Arial" panose="020B0604020202020204" pitchFamily="34" charset="0"/>
            <a:buNone/>
          </a:pPr>
          <a:r>
            <a:rPr lang="en-US" sz="1400" b="0"/>
            <a:t>47 locations in Sichuan, China</a:t>
          </a:r>
        </a:p>
        <a:p>
          <a:pPr>
            <a:buFont typeface="Arial" panose="020B0604020202020204" pitchFamily="34" charset="0"/>
            <a:buNone/>
          </a:pPr>
          <a:r>
            <a:rPr lang="en-US" sz="1400" b="0"/>
            <a:t>January-February 2020</a:t>
          </a:r>
        </a:p>
        <a:p>
          <a:pPr>
            <a:buFont typeface="Arial" panose="020B0604020202020204" pitchFamily="34" charset="0"/>
            <a:buNone/>
          </a:pPr>
          <a:endParaRPr lang="en-US" sz="1400" b="0"/>
        </a:p>
        <a:p>
          <a:pPr>
            <a:buFont typeface="Arial" panose="020B0604020202020204" pitchFamily="34" charset="0"/>
            <a:buNone/>
          </a:pPr>
          <a:r>
            <a:rPr lang="en-US" sz="1400" b="1"/>
            <a:t>Population</a:t>
          </a:r>
        </a:p>
        <a:p>
          <a:pPr>
            <a:buFont typeface="Arial" panose="020B0604020202020204" pitchFamily="34" charset="0"/>
            <a:buNone/>
          </a:pPr>
          <a:r>
            <a:rPr lang="en-US" sz="1400"/>
            <a:t>366 laboratory confirmed COVID-19 Patients</a:t>
          </a:r>
        </a:p>
        <a:p>
          <a:pPr>
            <a:buFont typeface="Arial" panose="020B0604020202020204" pitchFamily="34" charset="0"/>
            <a:buNone/>
          </a:pPr>
          <a:endParaRPr lang="en-US" sz="1400"/>
        </a:p>
      </dgm:t>
    </dgm:pt>
    <dgm:pt modelId="{91613ADF-F62B-44B5-998B-2C7B13679C9D}" type="parTrans" cxnId="{47C71A3F-2334-49F5-9E16-20F3C70D2029}">
      <dgm:prSet/>
      <dgm:spPr/>
      <dgm:t>
        <a:bodyPr/>
        <a:lstStyle/>
        <a:p>
          <a:endParaRPr lang="en-US"/>
        </a:p>
      </dgm:t>
    </dgm:pt>
    <dgm:pt modelId="{3EB97F44-45C7-4F07-8CAA-12974316E509}" type="sibTrans" cxnId="{47C71A3F-2334-49F5-9E16-20F3C70D2029}">
      <dgm:prSet/>
      <dgm:spPr/>
      <dgm:t>
        <a:bodyPr/>
        <a:lstStyle/>
        <a:p>
          <a:endParaRPr lang="en-US"/>
        </a:p>
      </dgm:t>
    </dgm:pt>
    <dgm:pt modelId="{0E5A725B-6FD9-4CE9-B9D3-D1C08ED0CA84}">
      <dgm:prSet phldrT="[Text]" custT="1"/>
      <dgm:spPr/>
      <dgm:t>
        <a:bodyPr/>
        <a:lstStyle/>
        <a:p>
          <a:pPr>
            <a:buClrTx/>
            <a:buSzTx/>
            <a:buFontTx/>
            <a:buNone/>
          </a:pPr>
          <a:r>
            <a:rPr lang="en-US" sz="1400" b="0" dirty="0"/>
            <a:t>Development of </a:t>
          </a:r>
          <a:r>
            <a:rPr lang="en-US" sz="1400" b="1" dirty="0"/>
            <a:t>severe </a:t>
          </a:r>
          <a:r>
            <a:rPr lang="en-US" sz="1400" b="0" dirty="0"/>
            <a:t>COVID-19 during </a:t>
          </a:r>
          <a:r>
            <a:rPr lang="en-US" sz="1400" b="0" dirty="0" err="1"/>
            <a:t>hospitalisation</a:t>
          </a:r>
          <a:endParaRPr lang="en-US" sz="1400" b="0" dirty="0"/>
        </a:p>
        <a:p>
          <a:pPr>
            <a:buClrTx/>
            <a:buSzTx/>
            <a:buFontTx/>
            <a:buChar char="•"/>
          </a:pPr>
          <a:endParaRPr lang="en-US" sz="1400" b="0" dirty="0"/>
        </a:p>
        <a:p>
          <a:pPr>
            <a:buClrTx/>
            <a:buSzTx/>
            <a:buFontTx/>
            <a:buChar char="•"/>
          </a:pPr>
          <a:r>
            <a:rPr lang="en-US" sz="1400" b="0" dirty="0"/>
            <a:t>Defined by American Thoracic Society (ATS Guidelines)</a:t>
          </a:r>
        </a:p>
        <a:p>
          <a:pPr>
            <a:buClrTx/>
            <a:buSzTx/>
            <a:buFontTx/>
            <a:buChar char="•"/>
          </a:pPr>
          <a:endParaRPr lang="en-US" sz="1400" b="0" dirty="0"/>
        </a:p>
        <a:p>
          <a:pPr>
            <a:buClrTx/>
            <a:buSzTx/>
            <a:buFontTx/>
            <a:buChar char="•"/>
          </a:pPr>
          <a:r>
            <a:rPr lang="en-US" sz="1400" b="1" dirty="0"/>
            <a:t>One </a:t>
          </a:r>
          <a:r>
            <a:rPr lang="en-US" sz="1400" dirty="0"/>
            <a:t>major criterion (septic shock/respiratory failure requiring ventilation) </a:t>
          </a:r>
        </a:p>
        <a:p>
          <a:pPr>
            <a:buClrTx/>
            <a:buSzTx/>
            <a:buFontTx/>
            <a:buChar char="•"/>
          </a:pPr>
          <a:r>
            <a:rPr lang="en-US" sz="1400" b="1" dirty="0"/>
            <a:t>OR </a:t>
          </a:r>
        </a:p>
        <a:p>
          <a:pPr>
            <a:buClrTx/>
            <a:buSzTx/>
            <a:buFontTx/>
            <a:buChar char="•"/>
          </a:pPr>
          <a:r>
            <a:rPr lang="en-US" sz="1400" b="1" dirty="0"/>
            <a:t>Three</a:t>
          </a:r>
          <a:r>
            <a:rPr lang="en-US" sz="1400" dirty="0"/>
            <a:t> minor criteria (respiratory rate ≥30, PaO2/FiO2 ≤250, </a:t>
          </a:r>
          <a:r>
            <a:rPr lang="en-US" sz="1400" dirty="0" err="1"/>
            <a:t>multilobar</a:t>
          </a:r>
          <a:r>
            <a:rPr lang="en-US" sz="1400" dirty="0"/>
            <a:t> infiltrates, confusion, uremia, leukopenia, thrombocytopenia, hypothermia, hypotension</a:t>
          </a:r>
          <a:endParaRPr lang="en-US" sz="1400" b="0" dirty="0"/>
        </a:p>
        <a:p>
          <a:pPr>
            <a:buClrTx/>
            <a:buSzTx/>
            <a:buFontTx/>
            <a:buChar char="•"/>
          </a:pPr>
          <a:endParaRPr lang="en-US" sz="1400" b="0" dirty="0"/>
        </a:p>
        <a:p>
          <a:pPr>
            <a:buClrTx/>
            <a:buSzTx/>
            <a:buFontTx/>
            <a:buChar char="•"/>
          </a:pPr>
          <a:r>
            <a:rPr lang="en-US" sz="1400" dirty="0"/>
            <a:t>323 mild cases, 43 severe cases</a:t>
          </a:r>
          <a:endParaRPr lang="en-US" sz="1400" b="0" dirty="0"/>
        </a:p>
        <a:p>
          <a:pPr>
            <a:buClrTx/>
            <a:buSzTx/>
            <a:buFontTx/>
            <a:buChar char="•"/>
          </a:pPr>
          <a:endParaRPr lang="en-US" sz="1400" b="0" dirty="0"/>
        </a:p>
        <a:p>
          <a:pPr>
            <a:buClrTx/>
            <a:buSzTx/>
            <a:buFontTx/>
            <a:buChar char="•"/>
          </a:pPr>
          <a:r>
            <a:rPr lang="en-US" sz="1400" b="0" dirty="0"/>
            <a:t> </a:t>
          </a:r>
        </a:p>
      </dgm:t>
    </dgm:pt>
    <dgm:pt modelId="{5D22E10F-9D25-4C07-8FB2-C30C29536DD3}" type="parTrans" cxnId="{F318B126-AF35-44C8-ABD2-5598EFCD8141}">
      <dgm:prSet/>
      <dgm:spPr/>
      <dgm:t>
        <a:bodyPr/>
        <a:lstStyle/>
        <a:p>
          <a:endParaRPr lang="en-US"/>
        </a:p>
      </dgm:t>
    </dgm:pt>
    <dgm:pt modelId="{8E79286B-9AAC-42D4-BC71-7995BD121B7E}" type="sibTrans" cxnId="{F318B126-AF35-44C8-ABD2-5598EFCD8141}">
      <dgm:prSet/>
      <dgm:spPr/>
      <dgm:t>
        <a:bodyPr/>
        <a:lstStyle/>
        <a:p>
          <a:endParaRPr lang="en-US"/>
        </a:p>
      </dgm:t>
    </dgm:pt>
    <dgm:pt modelId="{EAEDAD9B-B104-4705-B405-89B8BCA239BE}">
      <dgm:prSet custT="1"/>
      <dgm:spPr/>
      <dgm:t>
        <a:bodyPr spcFirstLastPara="0" vert="horz" wrap="square" lIns="53340" tIns="53340" rIns="53340" bIns="53340" numCol="1" spcCol="1270" anchor="ctr" anchorCtr="0"/>
        <a:lstStyle/>
        <a:p>
          <a:pPr marL="0" lvl="0" algn="l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endParaRPr lang="en-US" sz="1400" kern="1200">
            <a:latin typeface="Trebuchet MS" panose="020B0603020202020204"/>
            <a:ea typeface="+mn-ea"/>
            <a:cs typeface="+mn-cs"/>
          </a:endParaRPr>
        </a:p>
      </dgm:t>
    </dgm:pt>
    <dgm:pt modelId="{135BA2BF-1EAF-403F-A8E7-BDEFB4D57263}" type="parTrans" cxnId="{258B3EA9-3D8F-47AA-B546-8927A04E84CB}">
      <dgm:prSet/>
      <dgm:spPr/>
      <dgm:t>
        <a:bodyPr/>
        <a:lstStyle/>
        <a:p>
          <a:endParaRPr lang="en-US"/>
        </a:p>
      </dgm:t>
    </dgm:pt>
    <dgm:pt modelId="{50804983-EAA0-4E38-8842-8CD2DA6CEF29}" type="sibTrans" cxnId="{258B3EA9-3D8F-47AA-B546-8927A04E84CB}">
      <dgm:prSet/>
      <dgm:spPr/>
      <dgm:t>
        <a:bodyPr/>
        <a:lstStyle/>
        <a:p>
          <a:endParaRPr lang="en-US"/>
        </a:p>
      </dgm:t>
    </dgm:pt>
    <dgm:pt modelId="{BE0BB63F-F5C5-4116-863E-361C54842A5E}" type="pres">
      <dgm:prSet presAssocID="{EE8ACC2E-54C5-4BFC-826B-849EEAD6DF5D}" presName="Name0" presStyleCnt="0">
        <dgm:presLayoutVars>
          <dgm:dir/>
          <dgm:resizeHandles val="exact"/>
        </dgm:presLayoutVars>
      </dgm:prSet>
      <dgm:spPr/>
    </dgm:pt>
    <dgm:pt modelId="{F8B0912B-A69A-4CB4-8915-E711B67363A2}" type="pres">
      <dgm:prSet presAssocID="{2C70AF8B-E847-456F-A25E-E9C2D30BBE68}" presName="node" presStyleLbl="node1" presStyleIdx="0" presStyleCnt="3" custScaleX="131307">
        <dgm:presLayoutVars>
          <dgm:bulletEnabled val="1"/>
        </dgm:presLayoutVars>
      </dgm:prSet>
      <dgm:spPr/>
    </dgm:pt>
    <dgm:pt modelId="{DF92EFCB-2A56-415E-AFA6-B883BAD1D763}" type="pres">
      <dgm:prSet presAssocID="{3EB97F44-45C7-4F07-8CAA-12974316E509}" presName="sibTrans" presStyleLbl="sibTrans2D1" presStyleIdx="0" presStyleCnt="2"/>
      <dgm:spPr/>
    </dgm:pt>
    <dgm:pt modelId="{5349CD22-900C-4ECD-BACB-BE9B37A69C0F}" type="pres">
      <dgm:prSet presAssocID="{3EB97F44-45C7-4F07-8CAA-12974316E509}" presName="connectorText" presStyleLbl="sibTrans2D1" presStyleIdx="0" presStyleCnt="2"/>
      <dgm:spPr/>
    </dgm:pt>
    <dgm:pt modelId="{7224B970-E85A-4FB0-BBBF-2B8732577097}" type="pres">
      <dgm:prSet presAssocID="{0E5A725B-6FD9-4CE9-B9D3-D1C08ED0CA84}" presName="node" presStyleLbl="node1" presStyleIdx="1" presStyleCnt="3" custScaleX="130335">
        <dgm:presLayoutVars>
          <dgm:bulletEnabled val="1"/>
        </dgm:presLayoutVars>
      </dgm:prSet>
      <dgm:spPr/>
    </dgm:pt>
    <dgm:pt modelId="{5309C5B0-DA7C-43D6-A594-7F5623A02AE0}" type="pres">
      <dgm:prSet presAssocID="{8E79286B-9AAC-42D4-BC71-7995BD121B7E}" presName="sibTrans" presStyleLbl="sibTrans2D1" presStyleIdx="1" presStyleCnt="2"/>
      <dgm:spPr/>
    </dgm:pt>
    <dgm:pt modelId="{B9CDE77D-7D4E-4C37-95A2-F6685AF9A035}" type="pres">
      <dgm:prSet presAssocID="{8E79286B-9AAC-42D4-BC71-7995BD121B7E}" presName="connectorText" presStyleLbl="sibTrans2D1" presStyleIdx="1" presStyleCnt="2"/>
      <dgm:spPr/>
    </dgm:pt>
    <dgm:pt modelId="{0225BAB0-3061-497B-A908-FA5E30AC11DA}" type="pres">
      <dgm:prSet presAssocID="{EAEDAD9B-B104-4705-B405-89B8BCA239BE}" presName="node" presStyleLbl="node1" presStyleIdx="2" presStyleCnt="3" custScaleX="138400">
        <dgm:presLayoutVars>
          <dgm:bulletEnabled val="1"/>
        </dgm:presLayoutVars>
      </dgm:prSet>
      <dgm:spPr>
        <a:xfrm>
          <a:off x="4922212" y="910471"/>
          <a:ext cx="1577947" cy="3615144"/>
        </a:xfrm>
        <a:prstGeom prst="roundRect">
          <a:avLst>
            <a:gd name="adj" fmla="val 10000"/>
          </a:avLst>
        </a:prstGeom>
      </dgm:spPr>
    </dgm:pt>
  </dgm:ptLst>
  <dgm:cxnLst>
    <dgm:cxn modelId="{9B049D05-D713-4F06-A17B-B2E13ED1A0FF}" type="presOf" srcId="{8E79286B-9AAC-42D4-BC71-7995BD121B7E}" destId="{B9CDE77D-7D4E-4C37-95A2-F6685AF9A035}" srcOrd="1" destOrd="0" presId="urn:microsoft.com/office/officeart/2005/8/layout/process1"/>
    <dgm:cxn modelId="{F318B126-AF35-44C8-ABD2-5598EFCD8141}" srcId="{EE8ACC2E-54C5-4BFC-826B-849EEAD6DF5D}" destId="{0E5A725B-6FD9-4CE9-B9D3-D1C08ED0CA84}" srcOrd="1" destOrd="0" parTransId="{5D22E10F-9D25-4C07-8FB2-C30C29536DD3}" sibTransId="{8E79286B-9AAC-42D4-BC71-7995BD121B7E}"/>
    <dgm:cxn modelId="{47C71A3F-2334-49F5-9E16-20F3C70D2029}" srcId="{EE8ACC2E-54C5-4BFC-826B-849EEAD6DF5D}" destId="{2C70AF8B-E847-456F-A25E-E9C2D30BBE68}" srcOrd="0" destOrd="0" parTransId="{91613ADF-F62B-44B5-998B-2C7B13679C9D}" sibTransId="{3EB97F44-45C7-4F07-8CAA-12974316E509}"/>
    <dgm:cxn modelId="{3463C37C-9C2C-4CFC-8413-1B1195B97E38}" type="presOf" srcId="{2C70AF8B-E847-456F-A25E-E9C2D30BBE68}" destId="{F8B0912B-A69A-4CB4-8915-E711B67363A2}" srcOrd="0" destOrd="0" presId="urn:microsoft.com/office/officeart/2005/8/layout/process1"/>
    <dgm:cxn modelId="{C78DF59A-0332-4EEE-805F-07F090BBEBE1}" type="presOf" srcId="{EE8ACC2E-54C5-4BFC-826B-849EEAD6DF5D}" destId="{BE0BB63F-F5C5-4116-863E-361C54842A5E}" srcOrd="0" destOrd="0" presId="urn:microsoft.com/office/officeart/2005/8/layout/process1"/>
    <dgm:cxn modelId="{258B3EA9-3D8F-47AA-B546-8927A04E84CB}" srcId="{EE8ACC2E-54C5-4BFC-826B-849EEAD6DF5D}" destId="{EAEDAD9B-B104-4705-B405-89B8BCA239BE}" srcOrd="2" destOrd="0" parTransId="{135BA2BF-1EAF-403F-A8E7-BDEFB4D57263}" sibTransId="{50804983-EAA0-4E38-8842-8CD2DA6CEF29}"/>
    <dgm:cxn modelId="{A57F2FC2-3460-45D1-9B56-A21737B104AA}" type="presOf" srcId="{8E79286B-9AAC-42D4-BC71-7995BD121B7E}" destId="{5309C5B0-DA7C-43D6-A594-7F5623A02AE0}" srcOrd="0" destOrd="0" presId="urn:microsoft.com/office/officeart/2005/8/layout/process1"/>
    <dgm:cxn modelId="{C96E5FD8-1540-4ACE-9A79-0E7A6EECAD8C}" type="presOf" srcId="{3EB97F44-45C7-4F07-8CAA-12974316E509}" destId="{5349CD22-900C-4ECD-BACB-BE9B37A69C0F}" srcOrd="1" destOrd="0" presId="urn:microsoft.com/office/officeart/2005/8/layout/process1"/>
    <dgm:cxn modelId="{2706B3DB-C418-4015-AFF3-6DF367B9CD10}" type="presOf" srcId="{0E5A725B-6FD9-4CE9-B9D3-D1C08ED0CA84}" destId="{7224B970-E85A-4FB0-BBBF-2B8732577097}" srcOrd="0" destOrd="0" presId="urn:microsoft.com/office/officeart/2005/8/layout/process1"/>
    <dgm:cxn modelId="{93A240E1-263A-49F9-8CFD-8DF7A206D381}" type="presOf" srcId="{3EB97F44-45C7-4F07-8CAA-12974316E509}" destId="{DF92EFCB-2A56-415E-AFA6-B883BAD1D763}" srcOrd="0" destOrd="0" presId="urn:microsoft.com/office/officeart/2005/8/layout/process1"/>
    <dgm:cxn modelId="{13D8D0F2-0BF6-4826-A2B4-F87399822AE9}" type="presOf" srcId="{EAEDAD9B-B104-4705-B405-89B8BCA239BE}" destId="{0225BAB0-3061-497B-A908-FA5E30AC11DA}" srcOrd="0" destOrd="0" presId="urn:microsoft.com/office/officeart/2005/8/layout/process1"/>
    <dgm:cxn modelId="{EFEC8E64-711E-4449-BB9C-DF14E0BC5879}" type="presParOf" srcId="{BE0BB63F-F5C5-4116-863E-361C54842A5E}" destId="{F8B0912B-A69A-4CB4-8915-E711B67363A2}" srcOrd="0" destOrd="0" presId="urn:microsoft.com/office/officeart/2005/8/layout/process1"/>
    <dgm:cxn modelId="{C47E6276-1AA5-4485-96E3-87B8F35D34A7}" type="presParOf" srcId="{BE0BB63F-F5C5-4116-863E-361C54842A5E}" destId="{DF92EFCB-2A56-415E-AFA6-B883BAD1D763}" srcOrd="1" destOrd="0" presId="urn:microsoft.com/office/officeart/2005/8/layout/process1"/>
    <dgm:cxn modelId="{F2FD0B9E-FA67-498D-8807-91880B58BD7C}" type="presParOf" srcId="{DF92EFCB-2A56-415E-AFA6-B883BAD1D763}" destId="{5349CD22-900C-4ECD-BACB-BE9B37A69C0F}" srcOrd="0" destOrd="0" presId="urn:microsoft.com/office/officeart/2005/8/layout/process1"/>
    <dgm:cxn modelId="{2C6EF916-4C15-4F59-8413-A9EE9B6E8F3F}" type="presParOf" srcId="{BE0BB63F-F5C5-4116-863E-361C54842A5E}" destId="{7224B970-E85A-4FB0-BBBF-2B8732577097}" srcOrd="2" destOrd="0" presId="urn:microsoft.com/office/officeart/2005/8/layout/process1"/>
    <dgm:cxn modelId="{088B0CC7-A18D-43C5-ADAE-21E7557F69C6}" type="presParOf" srcId="{BE0BB63F-F5C5-4116-863E-361C54842A5E}" destId="{5309C5B0-DA7C-43D6-A594-7F5623A02AE0}" srcOrd="3" destOrd="0" presId="urn:microsoft.com/office/officeart/2005/8/layout/process1"/>
    <dgm:cxn modelId="{F54E2799-1221-4581-A75E-61DF22AD081D}" type="presParOf" srcId="{5309C5B0-DA7C-43D6-A594-7F5623A02AE0}" destId="{B9CDE77D-7D4E-4C37-95A2-F6685AF9A035}" srcOrd="0" destOrd="0" presId="urn:microsoft.com/office/officeart/2005/8/layout/process1"/>
    <dgm:cxn modelId="{832545C6-6472-4B29-87A7-9E2E80884D7E}" type="presParOf" srcId="{BE0BB63F-F5C5-4116-863E-361C54842A5E}" destId="{0225BAB0-3061-497B-A908-FA5E30AC11D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7E5D46-D7AD-41CE-B278-D1CB89EA6675}" type="doc">
      <dgm:prSet loTypeId="urn:microsoft.com/office/officeart/2018/2/layout/IconLabelList" loCatId="icon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C6911FE-9990-42CD-A2F9-B02F2FB67176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800" kern="1200">
            <a:latin typeface="+mn-lt"/>
            <a:ea typeface="+mn-ea"/>
            <a:cs typeface="+mn-cs"/>
          </a:endParaRPr>
        </a:p>
        <a:p>
          <a:pPr>
            <a:lnSpc>
              <a:spcPct val="100000"/>
            </a:lnSpc>
          </a:pPr>
          <a:r>
            <a:rPr lang="en-US" sz="1800" i="1" kern="1200">
              <a:latin typeface="+mn-lt"/>
              <a:ea typeface="+mn-ea"/>
              <a:cs typeface="+mn-cs"/>
            </a:rPr>
            <a:t>How reliable are these results? </a:t>
          </a:r>
        </a:p>
      </dgm:t>
    </dgm:pt>
    <dgm:pt modelId="{8C0460A4-C230-4808-99A6-584BEB4C9DC3}" type="parTrans" cxnId="{B1A60915-2C7E-47D8-8CB5-1A050BF02203}">
      <dgm:prSet/>
      <dgm:spPr/>
      <dgm:t>
        <a:bodyPr/>
        <a:lstStyle/>
        <a:p>
          <a:endParaRPr lang="en-US"/>
        </a:p>
      </dgm:t>
    </dgm:pt>
    <dgm:pt modelId="{41490D8F-0278-415B-B4F3-EC85CEAD61E6}" type="sibTrans" cxnId="{B1A60915-2C7E-47D8-8CB5-1A050BF02203}">
      <dgm:prSet/>
      <dgm:spPr/>
      <dgm:t>
        <a:bodyPr/>
        <a:lstStyle/>
        <a:p>
          <a:endParaRPr lang="en-US"/>
        </a:p>
      </dgm:t>
    </dgm:pt>
    <dgm:pt modelId="{0378A564-5C96-456D-897F-8F516663657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Potential optimistic bias in performance estimates. </a:t>
          </a:r>
        </a:p>
      </dgm:t>
    </dgm:pt>
    <dgm:pt modelId="{E7BD0845-27EA-408D-9BE4-7871EB959683}" type="parTrans" cxnId="{00EF5878-4063-4EA9-93DC-3294498AA6BC}">
      <dgm:prSet/>
      <dgm:spPr/>
      <dgm:t>
        <a:bodyPr/>
        <a:lstStyle/>
        <a:p>
          <a:endParaRPr lang="en-US"/>
        </a:p>
      </dgm:t>
    </dgm:pt>
    <dgm:pt modelId="{A622E984-E800-4288-8000-3926C532862E}" type="sibTrans" cxnId="{00EF5878-4063-4EA9-93DC-3294498AA6BC}">
      <dgm:prSet/>
      <dgm:spPr/>
      <dgm:t>
        <a:bodyPr/>
        <a:lstStyle/>
        <a:p>
          <a:endParaRPr lang="en-US"/>
        </a:p>
      </dgm:t>
    </dgm:pt>
    <dgm:pt modelId="{841AB62D-8CD0-4C1C-B220-91B1164931AF}" type="pres">
      <dgm:prSet presAssocID="{FC7E5D46-D7AD-41CE-B278-D1CB89EA6675}" presName="root" presStyleCnt="0">
        <dgm:presLayoutVars>
          <dgm:dir/>
          <dgm:resizeHandles val="exact"/>
        </dgm:presLayoutVars>
      </dgm:prSet>
      <dgm:spPr/>
    </dgm:pt>
    <dgm:pt modelId="{E8E8A581-2709-4956-B787-7649864BCFF1}" type="pres">
      <dgm:prSet presAssocID="{CC6911FE-9990-42CD-A2F9-B02F2FB67176}" presName="compNode" presStyleCnt="0"/>
      <dgm:spPr/>
    </dgm:pt>
    <dgm:pt modelId="{E9F1E5A6-322E-4F44-8FC8-3AF81E443922}" type="pres">
      <dgm:prSet presAssocID="{CC6911FE-9990-42CD-A2F9-B02F2FB67176}" presName="iconRect" presStyleLbl="node1" presStyleIdx="0" presStyleCnt="2" custFlipHor="1" custScaleX="157422" custScaleY="76742" custLinFactNeighborX="-63379" custLinFactNeighborY="-28687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prstGeom prst="cloudCallout">
          <a:avLst/>
        </a:prstGeom>
        <a:ln w="28575"/>
        <a:effectLst>
          <a:glow rad="63500">
            <a:schemeClr val="accent2">
              <a:satMod val="175000"/>
              <a:alpha val="40000"/>
            </a:schemeClr>
          </a:glow>
        </a:effectLst>
      </dgm:spPr>
    </dgm:pt>
    <dgm:pt modelId="{7FE2B6BB-34E6-4206-B3EF-1BF03B424102}" type="pres">
      <dgm:prSet presAssocID="{CC6911FE-9990-42CD-A2F9-B02F2FB67176}" presName="spaceRect" presStyleCnt="0"/>
      <dgm:spPr/>
    </dgm:pt>
    <dgm:pt modelId="{51FC0ADC-0366-4F58-8CC3-C7FE376C40DF}" type="pres">
      <dgm:prSet presAssocID="{CC6911FE-9990-42CD-A2F9-B02F2FB67176}" presName="textRect" presStyleLbl="revTx" presStyleIdx="0" presStyleCnt="2" custLinFactNeighborX="-21002" custLinFactNeighborY="-63950">
        <dgm:presLayoutVars>
          <dgm:chMax val="1"/>
          <dgm:chPref val="1"/>
        </dgm:presLayoutVars>
      </dgm:prSet>
      <dgm:spPr/>
    </dgm:pt>
    <dgm:pt modelId="{B2C5B388-86F7-49BD-A81A-CF690FC8C204}" type="pres">
      <dgm:prSet presAssocID="{41490D8F-0278-415B-B4F3-EC85CEAD61E6}" presName="sibTrans" presStyleCnt="0"/>
      <dgm:spPr/>
    </dgm:pt>
    <dgm:pt modelId="{8F443C20-4637-43AA-8039-4E16EFF76F09}" type="pres">
      <dgm:prSet presAssocID="{0378A564-5C96-456D-897F-8F5166636576}" presName="compNode" presStyleCnt="0"/>
      <dgm:spPr/>
    </dgm:pt>
    <dgm:pt modelId="{A27ACCCF-4C6C-4EB3-8BAB-68457A3E1FAB}" type="pres">
      <dgm:prSet presAssocID="{0378A564-5C96-456D-897F-8F5166636576}" presName="iconRect" presStyleLbl="node1" presStyleIdx="1" presStyleCnt="2" custLinFactNeighborX="20392" custLinFactNeighborY="-4786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D5E0F872-1F5A-4165-9CC4-BFDB3DFCCF00}" type="pres">
      <dgm:prSet presAssocID="{0378A564-5C96-456D-897F-8F5166636576}" presName="spaceRect" presStyleCnt="0"/>
      <dgm:spPr/>
    </dgm:pt>
    <dgm:pt modelId="{CCA1CD05-26CD-4C0C-8990-D600EDBDDD98}" type="pres">
      <dgm:prSet presAssocID="{0378A564-5C96-456D-897F-8F5166636576}" presName="textRect" presStyleLbl="revTx" presStyleIdx="1" presStyleCnt="2" custLinFactX="-34574" custLinFactNeighborX="-100000" custLinFactNeighborY="31005">
        <dgm:presLayoutVars>
          <dgm:chMax val="1"/>
          <dgm:chPref val="1"/>
        </dgm:presLayoutVars>
      </dgm:prSet>
      <dgm:spPr/>
    </dgm:pt>
  </dgm:ptLst>
  <dgm:cxnLst>
    <dgm:cxn modelId="{B1A60915-2C7E-47D8-8CB5-1A050BF02203}" srcId="{FC7E5D46-D7AD-41CE-B278-D1CB89EA6675}" destId="{CC6911FE-9990-42CD-A2F9-B02F2FB67176}" srcOrd="0" destOrd="0" parTransId="{8C0460A4-C230-4808-99A6-584BEB4C9DC3}" sibTransId="{41490D8F-0278-415B-B4F3-EC85CEAD61E6}"/>
    <dgm:cxn modelId="{00EF5878-4063-4EA9-93DC-3294498AA6BC}" srcId="{FC7E5D46-D7AD-41CE-B278-D1CB89EA6675}" destId="{0378A564-5C96-456D-897F-8F5166636576}" srcOrd="1" destOrd="0" parTransId="{E7BD0845-27EA-408D-9BE4-7871EB959683}" sibTransId="{A622E984-E800-4288-8000-3926C532862E}"/>
    <dgm:cxn modelId="{2F109582-7EA7-4515-9E98-A4CD62C3CCB1}" type="presOf" srcId="{FC7E5D46-D7AD-41CE-B278-D1CB89EA6675}" destId="{841AB62D-8CD0-4C1C-B220-91B1164931AF}" srcOrd="0" destOrd="0" presId="urn:microsoft.com/office/officeart/2018/2/layout/IconLabelList"/>
    <dgm:cxn modelId="{DCA8FE88-B60C-494F-AE1C-B4CF74EE477C}" type="presOf" srcId="{0378A564-5C96-456D-897F-8F5166636576}" destId="{CCA1CD05-26CD-4C0C-8990-D600EDBDDD98}" srcOrd="0" destOrd="0" presId="urn:microsoft.com/office/officeart/2018/2/layout/IconLabelList"/>
    <dgm:cxn modelId="{43C48FCC-A805-425D-B2A7-B70BDEC93AFD}" type="presOf" srcId="{CC6911FE-9990-42CD-A2F9-B02F2FB67176}" destId="{51FC0ADC-0366-4F58-8CC3-C7FE376C40DF}" srcOrd="0" destOrd="0" presId="urn:microsoft.com/office/officeart/2018/2/layout/IconLabelList"/>
    <dgm:cxn modelId="{BF17F68E-F220-42A7-8B50-7A7323A5BD8E}" type="presParOf" srcId="{841AB62D-8CD0-4C1C-B220-91B1164931AF}" destId="{E8E8A581-2709-4956-B787-7649864BCFF1}" srcOrd="0" destOrd="0" presId="urn:microsoft.com/office/officeart/2018/2/layout/IconLabelList"/>
    <dgm:cxn modelId="{956442F9-C707-47A9-B12A-6D223F86B1BB}" type="presParOf" srcId="{E8E8A581-2709-4956-B787-7649864BCFF1}" destId="{E9F1E5A6-322E-4F44-8FC8-3AF81E443922}" srcOrd="0" destOrd="0" presId="urn:microsoft.com/office/officeart/2018/2/layout/IconLabelList"/>
    <dgm:cxn modelId="{CD2600DE-162E-485E-AD6C-6B5209208897}" type="presParOf" srcId="{E8E8A581-2709-4956-B787-7649864BCFF1}" destId="{7FE2B6BB-34E6-4206-B3EF-1BF03B424102}" srcOrd="1" destOrd="0" presId="urn:microsoft.com/office/officeart/2018/2/layout/IconLabelList"/>
    <dgm:cxn modelId="{4D42DCA0-6443-44CD-AC4E-98F4F3D59CAC}" type="presParOf" srcId="{E8E8A581-2709-4956-B787-7649864BCFF1}" destId="{51FC0ADC-0366-4F58-8CC3-C7FE376C40DF}" srcOrd="2" destOrd="0" presId="urn:microsoft.com/office/officeart/2018/2/layout/IconLabelList"/>
    <dgm:cxn modelId="{E6DC74ED-3CCC-47A3-B2E3-83EC2B86B4C5}" type="presParOf" srcId="{841AB62D-8CD0-4C1C-B220-91B1164931AF}" destId="{B2C5B388-86F7-49BD-A81A-CF690FC8C204}" srcOrd="1" destOrd="0" presId="urn:microsoft.com/office/officeart/2018/2/layout/IconLabelList"/>
    <dgm:cxn modelId="{BFBF83EA-BAA1-4EFC-B09A-C8779100D28F}" type="presParOf" srcId="{841AB62D-8CD0-4C1C-B220-91B1164931AF}" destId="{8F443C20-4637-43AA-8039-4E16EFF76F09}" srcOrd="2" destOrd="0" presId="urn:microsoft.com/office/officeart/2018/2/layout/IconLabelList"/>
    <dgm:cxn modelId="{CE9AB5C7-F294-4C6F-978A-092EA344D8D9}" type="presParOf" srcId="{8F443C20-4637-43AA-8039-4E16EFF76F09}" destId="{A27ACCCF-4C6C-4EB3-8BAB-68457A3E1FAB}" srcOrd="0" destOrd="0" presId="urn:microsoft.com/office/officeart/2018/2/layout/IconLabelList"/>
    <dgm:cxn modelId="{126B6D3C-EAC9-40E3-9C22-B1479A0B089C}" type="presParOf" srcId="{8F443C20-4637-43AA-8039-4E16EFF76F09}" destId="{D5E0F872-1F5A-4165-9CC4-BFDB3DFCCF00}" srcOrd="1" destOrd="0" presId="urn:microsoft.com/office/officeart/2018/2/layout/IconLabelList"/>
    <dgm:cxn modelId="{6A11AC4A-AC03-43EB-8F8D-AB501F12B9BD}" type="presParOf" srcId="{8F443C20-4637-43AA-8039-4E16EFF76F09}" destId="{CCA1CD05-26CD-4C0C-8990-D600EDBDDD9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CC16B-D98F-456B-92B7-0F698B9B85B4}">
      <dsp:nvSpPr>
        <dsp:cNvPr id="0" name=""/>
        <dsp:cNvSpPr/>
      </dsp:nvSpPr>
      <dsp:spPr>
        <a:xfrm>
          <a:off x="250" y="1691937"/>
          <a:ext cx="1755931" cy="1188720"/>
        </a:xfrm>
        <a:prstGeom prst="chevron">
          <a:avLst>
            <a:gd name="adj" fmla="val 4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BCC8A-37FB-46DC-8C28-848D2F5D4018}">
      <dsp:nvSpPr>
        <dsp:cNvPr id="0" name=""/>
        <dsp:cNvSpPr/>
      </dsp:nvSpPr>
      <dsp:spPr>
        <a:xfrm>
          <a:off x="468498" y="1861384"/>
          <a:ext cx="1482786" cy="1188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/>
            <a:t>Why was this study conducted, and why does it matter?</a:t>
          </a:r>
        </a:p>
      </dsp:txBody>
      <dsp:txXfrm>
        <a:off x="503314" y="1896200"/>
        <a:ext cx="1413154" cy="1119088"/>
      </dsp:txXfrm>
    </dsp:sp>
    <dsp:sp modelId="{6A052FA7-BBEA-441A-9775-485FE5CB0913}">
      <dsp:nvSpPr>
        <dsp:cNvPr id="0" name=""/>
        <dsp:cNvSpPr/>
      </dsp:nvSpPr>
      <dsp:spPr>
        <a:xfrm>
          <a:off x="2005914" y="1691937"/>
          <a:ext cx="1755931" cy="1188720"/>
        </a:xfrm>
        <a:prstGeom prst="chevron">
          <a:avLst>
            <a:gd name="adj" fmla="val 4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8D1E0B-C03A-4088-BD96-68554652FC07}">
      <dsp:nvSpPr>
        <dsp:cNvPr id="0" name=""/>
        <dsp:cNvSpPr/>
      </dsp:nvSpPr>
      <dsp:spPr>
        <a:xfrm>
          <a:off x="2474162" y="1861384"/>
          <a:ext cx="1482786" cy="1188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 was the model developed? </a:t>
          </a:r>
        </a:p>
      </dsp:txBody>
      <dsp:txXfrm>
        <a:off x="2508978" y="1896200"/>
        <a:ext cx="1413154" cy="1119088"/>
      </dsp:txXfrm>
    </dsp:sp>
    <dsp:sp modelId="{EBD1D9F5-2117-4A1D-9588-7C951D705D79}">
      <dsp:nvSpPr>
        <dsp:cNvPr id="0" name=""/>
        <dsp:cNvSpPr/>
      </dsp:nvSpPr>
      <dsp:spPr>
        <a:xfrm>
          <a:off x="4011578" y="1691937"/>
          <a:ext cx="1755931" cy="1188720"/>
        </a:xfrm>
        <a:prstGeom prst="chevron">
          <a:avLst>
            <a:gd name="adj" fmla="val 4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600DC-75CA-412B-BC43-159A6EC767D7}">
      <dsp:nvSpPr>
        <dsp:cNvPr id="0" name=""/>
        <dsp:cNvSpPr/>
      </dsp:nvSpPr>
      <dsp:spPr>
        <a:xfrm>
          <a:off x="4395582" y="1856314"/>
          <a:ext cx="1629982" cy="1188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spc="-60"/>
        </a:p>
      </dsp:txBody>
      <dsp:txXfrm>
        <a:off x="4430398" y="1891130"/>
        <a:ext cx="1560350" cy="1119088"/>
      </dsp:txXfrm>
    </dsp:sp>
    <dsp:sp modelId="{09948C88-2F5D-45A1-BD3E-BBA61E6325AC}">
      <dsp:nvSpPr>
        <dsp:cNvPr id="0" name=""/>
        <dsp:cNvSpPr/>
      </dsp:nvSpPr>
      <dsp:spPr>
        <a:xfrm>
          <a:off x="6090840" y="1691937"/>
          <a:ext cx="1755931" cy="1188720"/>
        </a:xfrm>
        <a:prstGeom prst="chevron">
          <a:avLst>
            <a:gd name="adj" fmla="val 4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3A5A8-63CD-484B-B08B-8BFC4AC8E48C}">
      <dsp:nvSpPr>
        <dsp:cNvPr id="0" name=""/>
        <dsp:cNvSpPr/>
      </dsp:nvSpPr>
      <dsp:spPr>
        <a:xfrm>
          <a:off x="6559088" y="1861384"/>
          <a:ext cx="1482786" cy="1188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6593904" y="1896200"/>
        <a:ext cx="1413154" cy="1119088"/>
      </dsp:txXfrm>
    </dsp:sp>
    <dsp:sp modelId="{D1E0075E-2BF5-4B33-81CC-ED7A631FB981}">
      <dsp:nvSpPr>
        <dsp:cNvPr id="0" name=""/>
        <dsp:cNvSpPr/>
      </dsp:nvSpPr>
      <dsp:spPr>
        <a:xfrm>
          <a:off x="8096504" y="1691937"/>
          <a:ext cx="1755931" cy="1188720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DD8DE-11FE-4083-866C-53625C89581B}">
      <dsp:nvSpPr>
        <dsp:cNvPr id="0" name=""/>
        <dsp:cNvSpPr/>
      </dsp:nvSpPr>
      <dsp:spPr>
        <a:xfrm>
          <a:off x="8564753" y="1861384"/>
          <a:ext cx="1482786" cy="1188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8599569" y="1896200"/>
        <a:ext cx="1413154" cy="1119088"/>
      </dsp:txXfrm>
    </dsp:sp>
    <dsp:sp modelId="{CF61CBAD-190A-4F35-BCE6-452EB8CEE8F0}">
      <dsp:nvSpPr>
        <dsp:cNvPr id="0" name=""/>
        <dsp:cNvSpPr/>
      </dsp:nvSpPr>
      <dsp:spPr>
        <a:xfrm>
          <a:off x="10102168" y="1691937"/>
          <a:ext cx="1755931" cy="1188720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A0C15-0853-4D75-B07E-3315FE8D40F1}">
      <dsp:nvSpPr>
        <dsp:cNvPr id="0" name=""/>
        <dsp:cNvSpPr/>
      </dsp:nvSpPr>
      <dsp:spPr>
        <a:xfrm>
          <a:off x="10401542" y="1900669"/>
          <a:ext cx="1482786" cy="1188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/>
        </a:p>
      </dsp:txBody>
      <dsp:txXfrm>
        <a:off x="10436358" y="1935485"/>
        <a:ext cx="1413154" cy="11190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0912B-A69A-4CB4-8915-E711B67363A2}">
      <dsp:nvSpPr>
        <dsp:cNvPr id="0" name=""/>
        <dsp:cNvSpPr/>
      </dsp:nvSpPr>
      <dsp:spPr>
        <a:xfrm>
          <a:off x="7365" y="0"/>
          <a:ext cx="3145224" cy="53337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kern="1200"/>
            <a:t>Study Design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/>
            <a:t>Retrospective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/>
            <a:t>multicenter study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kern="1200"/>
            <a:t>Data Collection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/>
            <a:t>47 locations in Sichuan, China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/>
            <a:t>January-February 2020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kern="1200"/>
            <a:t>Population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/>
            <a:t>366 laboratory confirmed COVID-19 Patients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kern="1200"/>
        </a:p>
      </dsp:txBody>
      <dsp:txXfrm>
        <a:off x="99485" y="92120"/>
        <a:ext cx="2960984" cy="5149490"/>
      </dsp:txXfrm>
    </dsp:sp>
    <dsp:sp modelId="{DF92EFCB-2A56-415E-AFA6-B883BAD1D763}">
      <dsp:nvSpPr>
        <dsp:cNvPr id="0" name=""/>
        <dsp:cNvSpPr/>
      </dsp:nvSpPr>
      <dsp:spPr>
        <a:xfrm>
          <a:off x="3392121" y="2369845"/>
          <a:ext cx="507808" cy="5940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392121" y="2488653"/>
        <a:ext cx="355466" cy="356423"/>
      </dsp:txXfrm>
    </dsp:sp>
    <dsp:sp modelId="{7224B970-E85A-4FB0-BBBF-2B8732577097}">
      <dsp:nvSpPr>
        <dsp:cNvPr id="0" name=""/>
        <dsp:cNvSpPr/>
      </dsp:nvSpPr>
      <dsp:spPr>
        <a:xfrm>
          <a:off x="4110718" y="0"/>
          <a:ext cx="3121941" cy="53337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0" kern="1200" dirty="0"/>
            <a:t>Development of </a:t>
          </a:r>
          <a:r>
            <a:rPr lang="en-US" sz="1400" b="1" kern="1200" dirty="0"/>
            <a:t>severe </a:t>
          </a:r>
          <a:r>
            <a:rPr lang="en-US" sz="1400" b="0" kern="1200" dirty="0"/>
            <a:t>COVID-19 during </a:t>
          </a:r>
          <a:r>
            <a:rPr lang="en-US" sz="1400" b="0" kern="1200" dirty="0" err="1"/>
            <a:t>hospitalisation</a:t>
          </a:r>
          <a:endParaRPr lang="en-US" sz="1400" b="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endParaRPr lang="en-US" sz="1400" b="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0" kern="1200" dirty="0"/>
            <a:t>Defined by American Thoracic Society (ATS Guidelines)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endParaRPr lang="en-US" sz="1400" b="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1" kern="1200" dirty="0"/>
            <a:t>One </a:t>
          </a:r>
          <a:r>
            <a:rPr lang="en-US" sz="1400" kern="1200" dirty="0"/>
            <a:t>major criterion (septic shock/respiratory failure requiring ventilation)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1" kern="1200" dirty="0"/>
            <a:t>OR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1" kern="1200" dirty="0"/>
            <a:t>Three</a:t>
          </a:r>
          <a:r>
            <a:rPr lang="en-US" sz="1400" kern="1200" dirty="0"/>
            <a:t> minor criteria (respiratory rate ≥30, PaO2/FiO2 ≤250, </a:t>
          </a:r>
          <a:r>
            <a:rPr lang="en-US" sz="1400" kern="1200" dirty="0" err="1"/>
            <a:t>multilobar</a:t>
          </a:r>
          <a:r>
            <a:rPr lang="en-US" sz="1400" kern="1200" dirty="0"/>
            <a:t> infiltrates, confusion, uremia, leukopenia, thrombocytopenia, hypothermia, hypotension</a:t>
          </a:r>
          <a:endParaRPr lang="en-US" sz="1400" b="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endParaRPr lang="en-US" sz="1400" b="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kern="1200" dirty="0"/>
            <a:t>323 mild cases, 43 severe cases</a:t>
          </a:r>
          <a:endParaRPr lang="en-US" sz="1400" b="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endParaRPr lang="en-US" sz="1400" b="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400" b="0" kern="1200" dirty="0"/>
            <a:t> </a:t>
          </a:r>
        </a:p>
      </dsp:txBody>
      <dsp:txXfrm>
        <a:off x="4202157" y="91439"/>
        <a:ext cx="2939063" cy="5150852"/>
      </dsp:txXfrm>
    </dsp:sp>
    <dsp:sp modelId="{5309C5B0-DA7C-43D6-A594-7F5623A02AE0}">
      <dsp:nvSpPr>
        <dsp:cNvPr id="0" name=""/>
        <dsp:cNvSpPr/>
      </dsp:nvSpPr>
      <dsp:spPr>
        <a:xfrm>
          <a:off x="7472191" y="2369845"/>
          <a:ext cx="507808" cy="5940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472191" y="2488653"/>
        <a:ext cx="355466" cy="356423"/>
      </dsp:txXfrm>
    </dsp:sp>
    <dsp:sp modelId="{0225BAB0-3061-497B-A908-FA5E30AC11DA}">
      <dsp:nvSpPr>
        <dsp:cNvPr id="0" name=""/>
        <dsp:cNvSpPr/>
      </dsp:nvSpPr>
      <dsp:spPr>
        <a:xfrm>
          <a:off x="8190788" y="0"/>
          <a:ext cx="3315124" cy="53337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endParaRPr lang="en-US" sz="1400" kern="1200">
            <a:latin typeface="Trebuchet MS" panose="020B0603020202020204"/>
            <a:ea typeface="+mn-ea"/>
            <a:cs typeface="+mn-cs"/>
          </a:endParaRPr>
        </a:p>
      </dsp:txBody>
      <dsp:txXfrm>
        <a:off x="8287885" y="97097"/>
        <a:ext cx="3120930" cy="51395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1E5A6-322E-4F44-8FC8-3AF81E443922}">
      <dsp:nvSpPr>
        <dsp:cNvPr id="0" name=""/>
        <dsp:cNvSpPr/>
      </dsp:nvSpPr>
      <dsp:spPr>
        <a:xfrm flipH="1">
          <a:off x="305041" y="618594"/>
          <a:ext cx="3060283" cy="1144886"/>
        </a:xfrm>
        <a:prstGeom prst="cloudCallou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>
          <a:glow rad="63500">
            <a:schemeClr val="accent2">
              <a:satMod val="175000"/>
              <a:alpha val="40000"/>
            </a:schemeClr>
          </a:glow>
        </a:effectLst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51FC0ADC-0366-4F58-8CC3-C7FE376C40DF}">
      <dsp:nvSpPr>
        <dsp:cNvPr id="0" name=""/>
        <dsp:cNvSpPr/>
      </dsp:nvSpPr>
      <dsp:spPr>
        <a:xfrm>
          <a:off x="0" y="237474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+mn-lt"/>
            <a:ea typeface="+mn-ea"/>
            <a:cs typeface="+mn-cs"/>
          </a:endParaRP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>
              <a:latin typeface="+mn-lt"/>
              <a:ea typeface="+mn-ea"/>
              <a:cs typeface="+mn-cs"/>
            </a:rPr>
            <a:t>How reliable are these results? </a:t>
          </a:r>
        </a:p>
      </dsp:txBody>
      <dsp:txXfrm>
        <a:off x="0" y="2374742"/>
        <a:ext cx="4320000" cy="720000"/>
      </dsp:txXfrm>
    </dsp:sp>
    <dsp:sp modelId="{A27ACCCF-4C6C-4EB3-8BAB-68457A3E1FAB}">
      <dsp:nvSpPr>
        <dsp:cNvPr id="0" name=""/>
        <dsp:cNvSpPr/>
      </dsp:nvSpPr>
      <dsp:spPr>
        <a:xfrm>
          <a:off x="7567691" y="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CA1CD05-26CD-4C0C-8990-D600EDBDDD98}">
      <dsp:nvSpPr>
        <dsp:cNvPr id="0" name=""/>
        <dsp:cNvSpPr/>
      </dsp:nvSpPr>
      <dsp:spPr>
        <a:xfrm>
          <a:off x="169674" y="337123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Potential optimistic bias in performance estimates. </a:t>
          </a:r>
        </a:p>
      </dsp:txBody>
      <dsp:txXfrm>
        <a:off x="169674" y="3371230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342FA-D08F-46A1-9A55-D1DC5D6E673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DCB7D-E8B5-4D48-8400-4A534A01D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272AB-501C-4070-8E56-D87B02952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350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272AB-501C-4070-8E56-D87B02952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2284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272AB-501C-4070-8E56-D87B02952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527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272AB-501C-4070-8E56-D87B02952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432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272AB-501C-4070-8E56-D87B02952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660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272AB-501C-4070-8E56-D87B02952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023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272AB-501C-4070-8E56-D87B02952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823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272AB-501C-4070-8E56-D87B02952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60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272AB-501C-4070-8E56-D87B02952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555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272AB-501C-4070-8E56-D87B02952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064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272AB-501C-4070-8E56-D87B02952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3822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272AB-501C-4070-8E56-D87B02952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138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272AB-501C-4070-8E56-D87B02952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609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272AB-501C-4070-8E56-D87B029521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18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2551176"/>
            <a:ext cx="9922447" cy="914400"/>
          </a:xfrm>
        </p:spPr>
        <p:txBody>
          <a:bodyPr/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7D0E1-EAED-8E08-24BA-8F930364B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4"/>
            <a:ext cx="9921943" cy="86201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76CD4A8-8154-0AA2-A2AB-9AD82CD740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9483" y="128907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31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ABC2-10B0-40F3-8ECE-DD76889EB2F7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7F6DE-4988-459B-A5AB-CD943A3A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ABC2-10B0-40F3-8ECE-DD76889EB2F7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7F6DE-4988-459B-A5AB-CD943A3A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84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ABC2-10B0-40F3-8ECE-DD76889EB2F7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7F6DE-4988-459B-A5AB-CD943A3A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22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ABC2-10B0-40F3-8ECE-DD76889EB2F7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7F6DE-4988-459B-A5AB-CD943A3A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03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ABC2-10B0-40F3-8ECE-DD76889EB2F7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7F6DE-4988-459B-A5AB-CD943A3A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97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ABC2-10B0-40F3-8ECE-DD76889EB2F7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7F6DE-4988-459B-A5AB-CD943A3A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91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ABC2-10B0-40F3-8ECE-DD76889EB2F7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7F6DE-4988-459B-A5AB-CD943A3A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71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11210543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12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04E943F-C687-D3B3-4E36-65D69E3E2F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30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0548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93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ABC2-10B0-40F3-8ECE-DD76889EB2F7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7F6DE-4988-459B-A5AB-CD943A3A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05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ABC2-10B0-40F3-8ECE-DD76889EB2F7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7F6DE-4988-459B-A5AB-CD943A3A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6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ABC2-10B0-40F3-8ECE-DD76889EB2F7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7F6DE-4988-459B-A5AB-CD943A3A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1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0ABC2-10B0-40F3-8ECE-DD76889EB2F7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7F6DE-4988-459B-A5AB-CD943A3A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9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056" y="1447800"/>
            <a:ext cx="11210543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099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427391"/>
            <a:ext cx="2895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3042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39A1B-8AD1-2C34-AB40-00704468E828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89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2">
              <a:lumMod val="25000"/>
            </a:schemeClr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>
          <p15:clr>
            <a:srgbClr val="F26B43"/>
          </p15:clr>
        </p15:guide>
        <p15:guide id="2" pos="336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696">
          <p15:clr>
            <a:srgbClr val="F26B43"/>
          </p15:clr>
        </p15:guide>
        <p15:guide id="7" pos="36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0ABC2-10B0-40F3-8ECE-DD76889EB2F7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7F6DE-4988-459B-A5AB-CD943A3A8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03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19" Type="http://schemas.openxmlformats.org/officeDocument/2006/relationships/image" Target="../media/image14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sv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21.png"/><Relationship Id="rId5" Type="http://schemas.microsoft.com/office/2017/06/relationships/model3d" Target="../media/model3d2.glb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C2A08-DED0-293B-806D-3DA16B664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038" y="1785557"/>
            <a:ext cx="9144000" cy="2764028"/>
          </a:xfrm>
        </p:spPr>
        <p:txBody>
          <a:bodyPr anchor="ctr">
            <a:normAutofit fontScale="90000"/>
          </a:bodyPr>
          <a:lstStyle/>
          <a:p>
            <a:r>
              <a:rPr lang="en-US" sz="6600" dirty="0"/>
              <a:t>Risk Prediction or Risky Predictions? Evaluating Zhou et al.’s COVID-19 Model</a:t>
            </a:r>
            <a:endParaRPr lang="en-US" sz="6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E75DB-562D-05A5-295A-F84F3395F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1800"/>
              <a:t>Examining the Strengths, Weaknesses, and Reliability of a COVID-19 Risk Model</a:t>
            </a:r>
          </a:p>
          <a:p>
            <a:endParaRPr lang="en-US" sz="18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Influenza">
                <a:extLst>
                  <a:ext uri="{FF2B5EF4-FFF2-40B4-BE49-F238E27FC236}">
                    <a16:creationId xmlns:a16="http://schemas.microsoft.com/office/drawing/2014/main" id="{D464AD17-02CF-FA23-C4A6-61056F1039B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061394" y="2960550"/>
              <a:ext cx="2941288" cy="292224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41288" cy="2922249"/>
                    </a:xfrm>
                    <a:prstGeom prst="rect">
                      <a:avLst/>
                    </a:prstGeom>
                  </am3d:spPr>
                  <am3d:camera>
                    <am3d:pos x="0" y="0" z="809033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00" d="1000000"/>
                    <am3d:preTrans dx="58537" dy="4393" dz="-97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019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Influenza">
                <a:extLst>
                  <a:ext uri="{FF2B5EF4-FFF2-40B4-BE49-F238E27FC236}">
                    <a16:creationId xmlns:a16="http://schemas.microsoft.com/office/drawing/2014/main" id="{D464AD17-02CF-FA23-C4A6-61056F1039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61394" y="2960550"/>
                <a:ext cx="2941288" cy="2922249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0243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6658">
        <p159:morph option="byObject"/>
      </p:transition>
    </mc:Choice>
    <mc:Fallback xmlns="">
      <p:transition spd="slow" advTm="166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A857-6098-C7CE-334A-C0E9D1AA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Study Limitations and Implications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50116F-298B-39ED-85C0-F2EAF39879D9}"/>
              </a:ext>
            </a:extLst>
          </p:cNvPr>
          <p:cNvSpPr/>
          <p:nvPr/>
        </p:nvSpPr>
        <p:spPr>
          <a:xfrm>
            <a:off x="444500" y="1379320"/>
            <a:ext cx="11210544" cy="228239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4318E9-ABDB-2A61-23B1-189C5B262E76}"/>
              </a:ext>
            </a:extLst>
          </p:cNvPr>
          <p:cNvSpPr txBox="1"/>
          <p:nvPr/>
        </p:nvSpPr>
        <p:spPr>
          <a:xfrm>
            <a:off x="736979" y="1434540"/>
            <a:ext cx="6919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Collection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D5792-1737-40FD-4D54-4BBAD917ACC2}"/>
              </a:ext>
            </a:extLst>
          </p:cNvPr>
          <p:cNvSpPr txBox="1"/>
          <p:nvPr/>
        </p:nvSpPr>
        <p:spPr>
          <a:xfrm>
            <a:off x="736979" y="1834650"/>
            <a:ext cx="6477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ui-sans-serif"/>
                <a:ea typeface="+mn-ea"/>
                <a:cs typeface="+mn-cs"/>
              </a:rPr>
              <a:t>•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Missing data obtained through direct communication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• Non-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standardised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data completion process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• Reliance on recall and manual intervention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03FE0E-F592-360C-B8A4-99C4FF261B2F}"/>
              </a:ext>
            </a:extLst>
          </p:cNvPr>
          <p:cNvSpPr/>
          <p:nvPr/>
        </p:nvSpPr>
        <p:spPr>
          <a:xfrm>
            <a:off x="683195" y="2966561"/>
            <a:ext cx="10825609" cy="59979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5882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6651F0-5813-4E3B-EA9C-9C0DA6BA2FFA}"/>
              </a:ext>
            </a:extLst>
          </p:cNvPr>
          <p:cNvSpPr txBox="1"/>
          <p:nvPr/>
        </p:nvSpPr>
        <p:spPr>
          <a:xfrm>
            <a:off x="860616" y="3116002"/>
            <a:ext cx="1064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Implication: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Potential recall bias, inconsistent data quality, reduced reproducibility of findings [8]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F29787-6758-283E-94A5-8F830081D508}"/>
              </a:ext>
            </a:extLst>
          </p:cNvPr>
          <p:cNvSpPr/>
          <p:nvPr/>
        </p:nvSpPr>
        <p:spPr>
          <a:xfrm>
            <a:off x="444500" y="4297848"/>
            <a:ext cx="11210544" cy="2348612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D7ECA7-EDC5-6B24-FEE2-1A0521E47F56}"/>
              </a:ext>
            </a:extLst>
          </p:cNvPr>
          <p:cNvSpPr txBox="1"/>
          <p:nvPr/>
        </p:nvSpPr>
        <p:spPr>
          <a:xfrm>
            <a:off x="860616" y="4297848"/>
            <a:ext cx="7628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Unclear Handling of Undischarged Patients' Outcomes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4806F7-5048-69B7-757B-433223E5C353}"/>
              </a:ext>
            </a:extLst>
          </p:cNvPr>
          <p:cNvSpPr txBox="1"/>
          <p:nvPr/>
        </p:nvSpPr>
        <p:spPr>
          <a:xfrm>
            <a:off x="774844" y="4616128"/>
            <a:ext cx="9853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 details are provided on how these patients were handled in the analysis.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If they were excluded?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Were the classified as non-severe?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 time to event analysis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AE45344-EA09-7659-8B15-A99047E135C3}"/>
              </a:ext>
            </a:extLst>
          </p:cNvPr>
          <p:cNvSpPr/>
          <p:nvPr/>
        </p:nvSpPr>
        <p:spPr>
          <a:xfrm>
            <a:off x="774844" y="5908293"/>
            <a:ext cx="10825609" cy="59979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5882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8100C7-5FA4-3F27-0B74-9FF6588713A1}"/>
              </a:ext>
            </a:extLst>
          </p:cNvPr>
          <p:cNvSpPr txBox="1"/>
          <p:nvPr/>
        </p:nvSpPr>
        <p:spPr>
          <a:xfrm>
            <a:off x="914400" y="5908293"/>
            <a:ext cx="10648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Implication: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Potential misclassification of disease severity, leading to underestimated risk factors and bias in predicting disease progression. [12]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334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19"/>
    </mc:Choice>
    <mc:Fallback xmlns="">
      <p:transition spd="slow" advTm="48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9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55AAF-0242-CD9D-1D27-47E48FC2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Study Limitations and Implications</a:t>
            </a:r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B1843D-B175-776F-4FE3-49F4B63428CE}"/>
              </a:ext>
            </a:extLst>
          </p:cNvPr>
          <p:cNvSpPr/>
          <p:nvPr/>
        </p:nvSpPr>
        <p:spPr>
          <a:xfrm>
            <a:off x="444500" y="1179370"/>
            <a:ext cx="11210544" cy="211059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1107A9-31D2-68F1-8E0C-CBF42CB36224}"/>
              </a:ext>
            </a:extLst>
          </p:cNvPr>
          <p:cNvSpPr txBox="1"/>
          <p:nvPr/>
        </p:nvSpPr>
        <p:spPr>
          <a:xfrm>
            <a:off x="736979" y="1165244"/>
            <a:ext cx="6919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Lambda parameter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Justfication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5DCE2-0B96-7E24-5E39-9A3167B929AA}"/>
              </a:ext>
            </a:extLst>
          </p:cNvPr>
          <p:cNvSpPr txBox="1"/>
          <p:nvPr/>
        </p:nvSpPr>
        <p:spPr>
          <a:xfrm>
            <a:off x="580833" y="1533971"/>
            <a:ext cx="9685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 clear reporting of the criteria they have chosen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minimise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Choice of minimum or 1SE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Rationale for choosing minimum or 1 SE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3071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2D1E7EF-3319-D7E6-BC3C-6C9A20AD56AE}"/>
              </a:ext>
            </a:extLst>
          </p:cNvPr>
          <p:cNvSpPr/>
          <p:nvPr/>
        </p:nvSpPr>
        <p:spPr>
          <a:xfrm>
            <a:off x="654769" y="2686597"/>
            <a:ext cx="10854261" cy="54864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5882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7F3CF0-3E3A-6608-CD2A-3C3F801F4655}"/>
              </a:ext>
            </a:extLst>
          </p:cNvPr>
          <p:cNvSpPr txBox="1"/>
          <p:nvPr/>
        </p:nvSpPr>
        <p:spPr>
          <a:xfrm>
            <a:off x="736979" y="2758284"/>
            <a:ext cx="11210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Implication: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Lack of transparency in feature selection makes it difficult to verify model reproducibility[12]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C80119-2148-BA1C-C20F-05C7DE9B1E0E}"/>
              </a:ext>
            </a:extLst>
          </p:cNvPr>
          <p:cNvSpPr/>
          <p:nvPr/>
        </p:nvSpPr>
        <p:spPr>
          <a:xfrm>
            <a:off x="490728" y="3644568"/>
            <a:ext cx="11210544" cy="278282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B802DB-F69D-AAA0-0D04-7416A8450251}"/>
              </a:ext>
            </a:extLst>
          </p:cNvPr>
          <p:cNvSpPr txBox="1"/>
          <p:nvPr/>
        </p:nvSpPr>
        <p:spPr>
          <a:xfrm>
            <a:off x="682970" y="3822114"/>
            <a:ext cx="518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Forward Stepwise Selection following LASSO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CDB4BF-1A6A-ACCE-7097-776CC97FEEA9}"/>
              </a:ext>
            </a:extLst>
          </p:cNvPr>
          <p:cNvSpPr txBox="1"/>
          <p:nvPr/>
        </p:nvSpPr>
        <p:spPr>
          <a:xfrm>
            <a:off x="490728" y="4341199"/>
            <a:ext cx="10310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No clear rationale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Stepwise selection highly sensitive to small dataset changes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Stepwise selection artificially inflates regression coefficients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3071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2B4CA4-B3DE-9CF1-15CF-FA96E9D4DFD1}"/>
              </a:ext>
            </a:extLst>
          </p:cNvPr>
          <p:cNvSpPr txBox="1"/>
          <p:nvPr/>
        </p:nvSpPr>
        <p:spPr>
          <a:xfrm>
            <a:off x="736979" y="5645114"/>
            <a:ext cx="11027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Implication: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Negates LASSO's intended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regularisation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benefits, leading to potential overfitting and unstable feature selection [13]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53BE1D-1652-A590-611F-3CF035E29B4A}"/>
              </a:ext>
            </a:extLst>
          </p:cNvPr>
          <p:cNvSpPr/>
          <p:nvPr/>
        </p:nvSpPr>
        <p:spPr>
          <a:xfrm>
            <a:off x="736979" y="5671514"/>
            <a:ext cx="10776903" cy="59352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5882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176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87"/>
    </mc:Choice>
    <mc:Fallback xmlns="">
      <p:transition spd="slow" advTm="104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4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CE333-DAB6-2311-8777-B91CD1C47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Study Limitations and Implications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6085D2-77F9-B119-5017-5278E285CEA9}"/>
              </a:ext>
            </a:extLst>
          </p:cNvPr>
          <p:cNvSpPr/>
          <p:nvPr/>
        </p:nvSpPr>
        <p:spPr>
          <a:xfrm>
            <a:off x="444500" y="1434540"/>
            <a:ext cx="11210544" cy="2536959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E7745-407C-521E-A43E-71708E1D98C2}"/>
              </a:ext>
            </a:extLst>
          </p:cNvPr>
          <p:cNvSpPr txBox="1"/>
          <p:nvPr/>
        </p:nvSpPr>
        <p:spPr>
          <a:xfrm>
            <a:off x="764275" y="1461835"/>
            <a:ext cx="56092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Validation Limitations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5BD07-EB38-AB8A-0873-4370F3D6E9BB}"/>
              </a:ext>
            </a:extLst>
          </p:cNvPr>
          <p:cNvSpPr txBox="1"/>
          <p:nvPr/>
        </p:nvSpPr>
        <p:spPr>
          <a:xfrm>
            <a:off x="669404" y="1883280"/>
            <a:ext cx="93077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•Bootstrapping after LASSO doesn't correct selection bias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• Same dataset used for LASSO selection and bootstrapping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• High performance metrics (C-index=0.863, AUC=0.862) likely inflated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• No external validation in independent patient populations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41C90A-7F96-C827-AFFB-608F5C1FCD58}"/>
              </a:ext>
            </a:extLst>
          </p:cNvPr>
          <p:cNvSpPr/>
          <p:nvPr/>
        </p:nvSpPr>
        <p:spPr>
          <a:xfrm>
            <a:off x="815500" y="3283891"/>
            <a:ext cx="10649803" cy="65779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5882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B11AD9-0FA3-D66B-070D-C952B1C4B832}"/>
              </a:ext>
            </a:extLst>
          </p:cNvPr>
          <p:cNvSpPr txBox="1"/>
          <p:nvPr/>
        </p:nvSpPr>
        <p:spPr>
          <a:xfrm>
            <a:off x="859145" y="3318222"/>
            <a:ext cx="10381253" cy="659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Implication: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Overoptimistic performance estimates and unverified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generalisability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lacking validation of model reproducibility and predictor stability [14]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186775-C128-5FD3-A105-758136772183}"/>
              </a:ext>
            </a:extLst>
          </p:cNvPr>
          <p:cNvSpPr txBox="1"/>
          <p:nvPr/>
        </p:nvSpPr>
        <p:spPr>
          <a:xfrm>
            <a:off x="2625077" y="4872945"/>
            <a:ext cx="631355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srgbClr val="CF3D1C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+mn-ea"/>
                <a:cs typeface="+mn-cs"/>
              </a:rPr>
              <a:t>How reliable are these results ?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079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21"/>
    </mc:Choice>
    <mc:Fallback xmlns="">
      <p:transition spd="slow" advTm="76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68761-D985-5CF4-5B94-638C50B8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kern="1200">
                <a:latin typeface="+mn-lt"/>
                <a:ea typeface="+mj-ea"/>
                <a:cs typeface="+mj-cs"/>
              </a:rPr>
              <a:t>Reliability and Recommendations </a:t>
            </a:r>
          </a:p>
        </p:txBody>
      </p:sp>
      <p:graphicFrame>
        <p:nvGraphicFramePr>
          <p:cNvPr id="10" name="TextBox 6">
            <a:extLst>
              <a:ext uri="{FF2B5EF4-FFF2-40B4-BE49-F238E27FC236}">
                <a16:creationId xmlns:a16="http://schemas.microsoft.com/office/drawing/2014/main" id="{19CAAD42-A90F-03DE-E215-288015360DA4}"/>
              </a:ext>
            </a:extLst>
          </p:cNvPr>
          <p:cNvGraphicFramePr/>
          <p:nvPr/>
        </p:nvGraphicFramePr>
        <p:xfrm>
          <a:off x="444500" y="1463040"/>
          <a:ext cx="11210543" cy="4601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AEDCA07-EDA9-34B5-9D73-81E0822566F1}"/>
              </a:ext>
            </a:extLst>
          </p:cNvPr>
          <p:cNvSpPr txBox="1"/>
          <p:nvPr/>
        </p:nvSpPr>
        <p:spPr>
          <a:xfrm>
            <a:off x="7942758" y="3244334"/>
            <a:ext cx="356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Recommendations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AAE091-F22A-96C7-3D89-2DB627E20C04}"/>
              </a:ext>
            </a:extLst>
          </p:cNvPr>
          <p:cNvSpPr txBox="1"/>
          <p:nvPr/>
        </p:nvSpPr>
        <p:spPr>
          <a:xfrm>
            <a:off x="6049771" y="3763914"/>
            <a:ext cx="586884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Increase sample size 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Combine Individual participant data from multiple centers across China provinces [12]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Mixed-effects Cox model with LASSO penalty [6,12]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Bootstrapping prior to LASSO regression [14]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 data imputation methods 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External validation  [14]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019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5809">
        <p159:morph option="byObject"/>
      </p:transition>
    </mc:Choice>
    <mc:Fallback xmlns="">
      <p:transition spd="slow" advTm="115809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2D91A-7738-13F9-2A50-8AB7C172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6F70F-D4B3-C065-FD84-06788E9211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2580" y="1399873"/>
            <a:ext cx="11210543" cy="5686727"/>
          </a:xfrm>
        </p:spPr>
        <p:txBody>
          <a:bodyPr>
            <a:normAutofit fontScale="47500" lnSpcReduction="20000"/>
          </a:bodyPr>
          <a:lstStyle/>
          <a:p>
            <a:pPr marL="0" marR="0">
              <a:lnSpc>
                <a:spcPct val="95000"/>
              </a:lnSpc>
              <a:spcAft>
                <a:spcPts val="800"/>
              </a:spcAf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1. Shakeel SM, Kumar NS,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Madalli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PP,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Srinivasaiah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R, Swamy DR. COVID-19 prediction models: a systematic literature review.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Osong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Public Health Res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Perspect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2021 Aug 31;12(4):215–29. </a:t>
            </a:r>
          </a:p>
          <a:p>
            <a:pPr marL="0" marR="0">
              <a:lnSpc>
                <a:spcPct val="95000"/>
              </a:lnSpc>
              <a:spcAft>
                <a:spcPts val="800"/>
              </a:spcAf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 Du J, Lang H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mei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Ma Y, Chen A wen, Qin Y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yi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Zhang X ping, et al. Global trends in COVID-19 incidence and case fatality rates (2019–2023): a retrospective analysis. Front Public Health. 2024 Jul 29;12:1355097. </a:t>
            </a:r>
          </a:p>
          <a:p>
            <a:pPr marL="0" marR="0">
              <a:lnSpc>
                <a:spcPct val="95000"/>
              </a:lnSpc>
              <a:spcAft>
                <a:spcPts val="800"/>
              </a:spcAf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Li X, Wang X, Liu J, Huang G, Shi X. Epidemiological characteristics of confirmed COVID-19 in Guizhou province, China. Disaster Med Public Health Prep. 2020 Dec;14(6):769–75.</a:t>
            </a:r>
            <a:endParaRPr lang="en-US" sz="2000" kern="100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95000"/>
              </a:lnSpc>
              <a:spcAft>
                <a:spcPts val="800"/>
              </a:spcAf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 Schwab P, DuMont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Schütte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A, Dietz B, Bauer S. Clinical Predictive Models for COVID-19: Systematic Study. J Med Internet Res. 2020 Oct 6;22(10):e21439. </a:t>
            </a:r>
          </a:p>
          <a:p>
            <a:pPr marL="0" marR="0">
              <a:lnSpc>
                <a:spcPct val="95000"/>
              </a:lnSpc>
              <a:spcAft>
                <a:spcPts val="800"/>
              </a:spcAf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5. Zhou Y, He Y, Yang H, Yu H, Wang T, Chen Z, et al. Development and validation a nomogram for predicting the risk of severe COVID-19: A multi-center study in Sichuan, China.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Taniyama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Y, editor. PLOS ONE. 2020 May 18;15(5):e0233328. </a:t>
            </a:r>
          </a:p>
          <a:p>
            <a:pPr marL="0" marR="0">
              <a:lnSpc>
                <a:spcPct val="95000"/>
              </a:lnSpc>
              <a:spcAft>
                <a:spcPts val="800"/>
              </a:spcAf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6. Wynants L, Van Huffel S, Van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Calster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B. Prediction models in multicenter studies: methodological aspects and current state of the art. Arch Public Health. 2015 Dec;73(S1):O3. </a:t>
            </a:r>
          </a:p>
          <a:p>
            <a:pPr marL="0" marR="0">
              <a:lnSpc>
                <a:spcPct val="95000"/>
              </a:lnSpc>
              <a:spcAft>
                <a:spcPts val="800"/>
              </a:spcAf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7.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Ranstam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J, Cook JA. LASSO regression. Br J Surg. 2018 Aug 7;105(10):1348–1348. </a:t>
            </a:r>
          </a:p>
          <a:p>
            <a:pPr marL="0" marR="0">
              <a:lnSpc>
                <a:spcPct val="95000"/>
              </a:lnSpc>
              <a:spcAft>
                <a:spcPts val="800"/>
              </a:spcAf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8. Collins GS, Reitsma JB, Altman DG, Moons K. Transparent reporting of a multivariable prediction model for individual prognosis or diagnosis (TRIPOD): the TRIPOD Statement. BMC Med. 2015;13(1):1. </a:t>
            </a:r>
          </a:p>
          <a:p>
            <a:pPr marL="0" marR="0">
              <a:lnSpc>
                <a:spcPct val="95000"/>
              </a:lnSpc>
              <a:spcAft>
                <a:spcPts val="800"/>
              </a:spcAf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9. Friedrich S, Groll A,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Ickstadt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K,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Kneib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T, Pauly M,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Rahnenführer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J, et al. Regularization approaches in clinical biostatistics: A review of methods and their applications. Stat Methods Med Res. 2023 Feb;32(2):425–40. </a:t>
            </a:r>
          </a:p>
          <a:p>
            <a:pPr marL="0" marR="0">
              <a:lnSpc>
                <a:spcPct val="95000"/>
              </a:lnSpc>
              <a:spcAft>
                <a:spcPts val="800"/>
              </a:spcAf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10. Van Den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Goorbergh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R, Van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Smeden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M, Timmerman D, Van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Calster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B. The harm of class imbalance corrections for risk prediction models: illustration and simulation using logistic regression. J Am Med Inform Assoc. 2022 Aug 16;29(9):1525–34. </a:t>
            </a:r>
          </a:p>
          <a:p>
            <a:pPr marL="0" marR="0">
              <a:lnSpc>
                <a:spcPct val="95000"/>
              </a:lnSpc>
              <a:spcAft>
                <a:spcPts val="800"/>
              </a:spcAf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11. Van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Smeden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M, Moons KG, De Groot JA, Collins GS, Altman DG, </a:t>
            </a:r>
            <a:r>
              <a:rPr lang="en-US" sz="2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Eijkemans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MJ, et al. Sample size for binary logistic prediction models: Beyond events per variable criteria. Stat Methods Med Res. 2019 Aug;28(8):2455–74. 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12. Wynants L, Van </a:t>
            </a:r>
            <a:r>
              <a:rPr lang="en-US" sz="2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Calster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B, Collins GS, Riley RD, Heinze G, </a:t>
            </a:r>
            <a:r>
              <a:rPr lang="en-US" sz="2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Schuit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E, et al. Prediction models for diagnosis and prognosis of covid-19: systematic review and critical appraisal. BMJ. 2020 Apr 7;m1328</a:t>
            </a:r>
          </a:p>
          <a:p>
            <a:pPr marL="0" marR="0">
              <a:lnSpc>
                <a:spcPct val="95000"/>
              </a:lnSpc>
              <a:spcAft>
                <a:spcPts val="800"/>
              </a:spcAf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13.   Smith G. Step away from stepwise. J Big Data. 2018 Dec;5(1):32. 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14.  Collins GS, Dhiman P, Ma J, </a:t>
            </a:r>
            <a:r>
              <a:rPr lang="en-US" sz="2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Schlussel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MM, Archer L, Van </a:t>
            </a:r>
            <a:r>
              <a:rPr lang="en-US" sz="20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Calster</a:t>
            </a:r>
            <a:r>
              <a:rPr lang="en-US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B, et al. Evaluation of clinical prediction models (part 1): from development to external validation. BMJ. 2024 Jan 8;e074819.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5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C61C-1051-F27B-0679-589FC5B9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</p:spPr>
        <p:txBody>
          <a:bodyPr anchor="t">
            <a:normAutofit/>
          </a:bodyPr>
          <a:lstStyle/>
          <a:p>
            <a:r>
              <a:rPr lang="en-US"/>
              <a:t>Outline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867F31C-D6B8-0019-726A-7CA558DB7046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176738" y="2320788"/>
          <a:ext cx="12053454" cy="4742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0AE9D64-1D97-7732-98C6-1CC29E190817}"/>
              </a:ext>
            </a:extLst>
          </p:cNvPr>
          <p:cNvSpPr txBox="1"/>
          <p:nvPr/>
        </p:nvSpPr>
        <p:spPr>
          <a:xfrm>
            <a:off x="6668389" y="4347109"/>
            <a:ext cx="1662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What worked well? Key methodological strengths.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70664F-2316-FCB3-30A7-4729B919D423}"/>
              </a:ext>
            </a:extLst>
          </p:cNvPr>
          <p:cNvSpPr txBox="1"/>
          <p:nvPr/>
        </p:nvSpPr>
        <p:spPr>
          <a:xfrm>
            <a:off x="8644762" y="4390581"/>
            <a:ext cx="1662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Limitations, gaps, and areas for improvement.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B9B442-C38C-4D8B-DFBA-B60A404302E0}"/>
              </a:ext>
            </a:extLst>
          </p:cNvPr>
          <p:cNvSpPr txBox="1"/>
          <p:nvPr/>
        </p:nvSpPr>
        <p:spPr>
          <a:xfrm>
            <a:off x="10555846" y="4371609"/>
            <a:ext cx="15414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Are the results reliable? What are the takeaways?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" name="Graphic 17" descr="Books outline">
            <a:extLst>
              <a:ext uri="{FF2B5EF4-FFF2-40B4-BE49-F238E27FC236}">
                <a16:creationId xmlns:a16="http://schemas.microsoft.com/office/drawing/2014/main" id="{200F60AC-CA6D-AC1C-531E-7CE4087080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091" y="1949362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A1A646-FBC9-51CF-9B9E-FAF63E7B8625}"/>
              </a:ext>
            </a:extLst>
          </p:cNvPr>
          <p:cNvSpPr txBox="1"/>
          <p:nvPr/>
        </p:nvSpPr>
        <p:spPr>
          <a:xfrm>
            <a:off x="0" y="2854036"/>
            <a:ext cx="245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Study Background </a:t>
            </a:r>
          </a:p>
        </p:txBody>
      </p:sp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9AF0AD7A-5893-79A2-684E-A4195DF5A2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6945" y="1949362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7F00F8-3006-2BB8-618A-1DF7D3BEAC92}"/>
              </a:ext>
            </a:extLst>
          </p:cNvPr>
          <p:cNvSpPr txBox="1"/>
          <p:nvPr/>
        </p:nvSpPr>
        <p:spPr>
          <a:xfrm>
            <a:off x="2576945" y="2854036"/>
            <a:ext cx="245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Methods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366D31-B8B7-054A-9AE6-55DEF34C71BB}"/>
              </a:ext>
            </a:extLst>
          </p:cNvPr>
          <p:cNvSpPr txBox="1"/>
          <p:nvPr/>
        </p:nvSpPr>
        <p:spPr>
          <a:xfrm>
            <a:off x="4435718" y="2827909"/>
            <a:ext cx="245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Findings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86888-9012-A52F-5E5D-A708E7520736}"/>
              </a:ext>
            </a:extLst>
          </p:cNvPr>
          <p:cNvSpPr txBox="1"/>
          <p:nvPr/>
        </p:nvSpPr>
        <p:spPr>
          <a:xfrm>
            <a:off x="6165273" y="2819400"/>
            <a:ext cx="162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Strengths</a:t>
            </a:r>
          </a:p>
        </p:txBody>
      </p:sp>
      <p:pic>
        <p:nvPicPr>
          <p:cNvPr id="28" name="Graphic 27" descr="Thumbs up sign with solid fill">
            <a:extLst>
              <a:ext uri="{FF2B5EF4-FFF2-40B4-BE49-F238E27FC236}">
                <a16:creationId xmlns:a16="http://schemas.microsoft.com/office/drawing/2014/main" id="{7F113EF3-1AC0-4198-8A3A-AC773B6A44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84684" y="1949362"/>
            <a:ext cx="914400" cy="914400"/>
          </a:xfrm>
          <a:prstGeom prst="rect">
            <a:avLst/>
          </a:prstGeom>
        </p:spPr>
      </p:pic>
      <p:pic>
        <p:nvPicPr>
          <p:cNvPr id="30" name="Graphic 29" descr="Sad face outline outline">
            <a:extLst>
              <a:ext uri="{FF2B5EF4-FFF2-40B4-BE49-F238E27FC236}">
                <a16:creationId xmlns:a16="http://schemas.microsoft.com/office/drawing/2014/main" id="{ED2E33E0-CD2F-FF9F-58D7-5967450E0A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39549" y="1949362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6785D32-6B8F-730A-2DEF-611B2230E9EF}"/>
              </a:ext>
            </a:extLst>
          </p:cNvPr>
          <p:cNvSpPr txBox="1"/>
          <p:nvPr/>
        </p:nvSpPr>
        <p:spPr>
          <a:xfrm>
            <a:off x="8367014" y="2854036"/>
            <a:ext cx="162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Weaknesses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5828E6-C3EE-8B42-37B5-A8255890EC4F}"/>
              </a:ext>
            </a:extLst>
          </p:cNvPr>
          <p:cNvSpPr txBox="1"/>
          <p:nvPr/>
        </p:nvSpPr>
        <p:spPr>
          <a:xfrm>
            <a:off x="9978828" y="2840182"/>
            <a:ext cx="268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Overall Impression</a:t>
            </a:r>
          </a:p>
        </p:txBody>
      </p:sp>
      <p:pic>
        <p:nvPicPr>
          <p:cNvPr id="36" name="Graphic 35" descr="Thought bubble with solid fill">
            <a:extLst>
              <a:ext uri="{FF2B5EF4-FFF2-40B4-BE49-F238E27FC236}">
                <a16:creationId xmlns:a16="http://schemas.microsoft.com/office/drawing/2014/main" id="{2DD3E663-8872-E4E6-9606-A04830006F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740644" y="1949362"/>
            <a:ext cx="914400" cy="914400"/>
          </a:xfrm>
          <a:prstGeom prst="rect">
            <a:avLst/>
          </a:prstGeom>
        </p:spPr>
      </p:pic>
      <p:pic>
        <p:nvPicPr>
          <p:cNvPr id="6" name="Graphic 5" descr="Magnifying glass outline">
            <a:extLst>
              <a:ext uri="{FF2B5EF4-FFF2-40B4-BE49-F238E27FC236}">
                <a16:creationId xmlns:a16="http://schemas.microsoft.com/office/drawing/2014/main" id="{37B28426-752E-9712-8469-F293BD5E1EE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30641" y="194936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FCE21D-7C0D-4371-6089-C5B595754E89}"/>
              </a:ext>
            </a:extLst>
          </p:cNvPr>
          <p:cNvSpPr txBox="1"/>
          <p:nvPr/>
        </p:nvSpPr>
        <p:spPr>
          <a:xfrm>
            <a:off x="4504840" y="4319503"/>
            <a:ext cx="1734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What did the model predict, and how well did it perform?</a:t>
            </a:r>
          </a:p>
        </p:txBody>
      </p:sp>
    </p:spTree>
    <p:extLst>
      <p:ext uri="{BB962C8B-B14F-4D97-AF65-F5344CB8AC3E}">
        <p14:creationId xmlns:p14="http://schemas.microsoft.com/office/powerpoint/2010/main" val="1760876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996">
        <p159:morph option="byObject"/>
      </p:transition>
    </mc:Choice>
    <mc:Fallback xmlns="">
      <p:transition spd="slow" advTm="40996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3108-55A7-E34B-32C0-E16F56D3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/>
              <a:t>Global Impact of COVID-19</a:t>
            </a:r>
            <a:br>
              <a:rPr lang="en-US"/>
            </a:b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7E353-9819-DC6E-C1B7-5301362BE81E}"/>
              </a:ext>
            </a:extLst>
          </p:cNvPr>
          <p:cNvSpPr txBox="1"/>
          <p:nvPr/>
        </p:nvSpPr>
        <p:spPr>
          <a:xfrm>
            <a:off x="239784" y="1348491"/>
            <a:ext cx="59756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F3D1C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Origin: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Wuhan, China (Dec 2019)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F3D1C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Pandemic Declared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F3D1C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World Health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Organisation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(WHO), March 11, 2020 [1]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F3D1C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Stats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F3D1C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762M+ cases, 6.12M+ deaths [2]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AFF9F-FE95-CA8B-7A41-0088C073A594}"/>
              </a:ext>
            </a:extLst>
          </p:cNvPr>
          <p:cNvSpPr txBox="1"/>
          <p:nvPr/>
        </p:nvSpPr>
        <p:spPr>
          <a:xfrm>
            <a:off x="239784" y="3074036"/>
            <a:ext cx="6093724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F3D1C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Clinical Challenge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B502552-F665-E7D8-0BFC-D8272BE01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7" y="4586179"/>
            <a:ext cx="653405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Developed a prognostic model, specifically an early warning prediction nomogram, including clinical characteristics.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Identify the risk of developing severe COVID-19 [5]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01C28E-ECD5-E2FD-D5E3-22E1BCBF0BD8}"/>
              </a:ext>
            </a:extLst>
          </p:cNvPr>
          <p:cNvSpPr txBox="1"/>
          <p:nvPr/>
        </p:nvSpPr>
        <p:spPr>
          <a:xfrm>
            <a:off x="180738" y="4217844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F3D1C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Zhou et al. (2020): A Proposed Solution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F3D1C">
                  <a:lumMod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A10AC675-C9A5-F738-08EF-47F477830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7" y="3364884"/>
            <a:ext cx="653405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Varied Severity: Mild to severe cases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Need: Early identification of high-risk patients [4]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05501-DBE5-59B3-3939-F94254F9799C}"/>
              </a:ext>
            </a:extLst>
          </p:cNvPr>
          <p:cNvSpPr txBox="1"/>
          <p:nvPr/>
        </p:nvSpPr>
        <p:spPr>
          <a:xfrm>
            <a:off x="6828722" y="6054273"/>
            <a:ext cx="5363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Figure 1. Distribution of Cases Across China </a:t>
            </a:r>
            <a:r>
              <a:rPr lang="en-US" i="1" dirty="0">
                <a:solidFill>
                  <a:srgbClr val="000000"/>
                </a:solidFill>
                <a:latin typeface="Segoe UI"/>
              </a:rPr>
              <a:t>in February 2020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[3]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56C9C-4F31-104C-213C-9325ABC50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203" y="1400127"/>
            <a:ext cx="4952013" cy="443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6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404"/>
    </mc:Choice>
    <mc:Fallback xmlns="">
      <p:transition spd="slow" advTm="10240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D2D1437-48E8-5802-268C-DC8959406B4E}"/>
              </a:ext>
            </a:extLst>
          </p:cNvPr>
          <p:cNvGraphicFramePr/>
          <p:nvPr/>
        </p:nvGraphicFramePr>
        <p:xfrm>
          <a:off x="293133" y="1421912"/>
          <a:ext cx="11513278" cy="5333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4DA847F-B8CE-E214-4A86-255A57B16D21}"/>
              </a:ext>
            </a:extLst>
          </p:cNvPr>
          <p:cNvSpPr txBox="1"/>
          <p:nvPr/>
        </p:nvSpPr>
        <p:spPr>
          <a:xfrm>
            <a:off x="2647667" y="1268023"/>
            <a:ext cx="1746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6F109-BC73-D797-312C-94747AEAA2F1}"/>
              </a:ext>
            </a:extLst>
          </p:cNvPr>
          <p:cNvSpPr txBox="1"/>
          <p:nvPr/>
        </p:nvSpPr>
        <p:spPr>
          <a:xfrm>
            <a:off x="8827828" y="1882883"/>
            <a:ext cx="275229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Univariate analysis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Screened variables using p &lt; 0.1 threshold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LASSO regression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 variables that passed the univariate screening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Selected features with non-zero coefficients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Forward stepwise logistic regression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Used the features selected by LASSO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Final model selection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50DB5-6149-2CE8-CC79-1DC7211403F9}"/>
              </a:ext>
            </a:extLst>
          </p:cNvPr>
          <p:cNvSpPr txBox="1"/>
          <p:nvPr/>
        </p:nvSpPr>
        <p:spPr>
          <a:xfrm>
            <a:off x="9152417" y="760192"/>
            <a:ext cx="2103120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DEVELOPMENT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1DF90A-8851-9F6B-A4D1-B9CED8352696}"/>
              </a:ext>
            </a:extLst>
          </p:cNvPr>
          <p:cNvSpPr txBox="1"/>
          <p:nvPr/>
        </p:nvSpPr>
        <p:spPr>
          <a:xfrm>
            <a:off x="4945815" y="760191"/>
            <a:ext cx="2103120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PRIMARY OUTCOME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11FC11-94DC-EBB0-D55D-08DDA3B408D2}"/>
              </a:ext>
            </a:extLst>
          </p:cNvPr>
          <p:cNvSpPr txBox="1"/>
          <p:nvPr/>
        </p:nvSpPr>
        <p:spPr>
          <a:xfrm>
            <a:off x="544547" y="758972"/>
            <a:ext cx="2103120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STUDY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00267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94"/>
    </mc:Choice>
    <mc:Fallback xmlns="">
      <p:transition spd="slow" advTm="6749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5862F3-7471-9057-4D36-C781554D9499}"/>
              </a:ext>
            </a:extLst>
          </p:cNvPr>
          <p:cNvSpPr/>
          <p:nvPr/>
        </p:nvSpPr>
        <p:spPr>
          <a:xfrm>
            <a:off x="603492" y="1283608"/>
            <a:ext cx="6192973" cy="4799844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D7D8273C-F190-4E13-D0A8-E3420845525C}"/>
              </a:ext>
            </a:extLst>
          </p:cNvPr>
          <p:cNvSpPr txBox="1"/>
          <p:nvPr/>
        </p:nvSpPr>
        <p:spPr>
          <a:xfrm>
            <a:off x="661442" y="1341557"/>
            <a:ext cx="1862640" cy="46839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24 (initial)              7 </a:t>
            </a:r>
          </a:p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Seven predictors identified:</a:t>
            </a:r>
          </a:p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Body temperature at admission</a:t>
            </a:r>
          </a:p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Cough</a:t>
            </a:r>
          </a:p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Dyspnea</a:t>
            </a:r>
          </a:p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Hypertension</a:t>
            </a:r>
          </a:p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Cardiovascular disease</a:t>
            </a:r>
          </a:p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Chronic liver disease</a:t>
            </a:r>
          </a:p>
          <a:p>
            <a:pPr marL="0" marR="0" lvl="0" indent="0" algn="ctr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Chronic kidney disease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8A1DC2-F777-D4D0-6248-5F544D0BCC6C}"/>
              </a:ext>
            </a:extLst>
          </p:cNvPr>
          <p:cNvGrpSpPr/>
          <p:nvPr/>
        </p:nvGrpSpPr>
        <p:grpSpPr>
          <a:xfrm>
            <a:off x="7128382" y="1246503"/>
            <a:ext cx="4898518" cy="5154297"/>
            <a:chOff x="9603949" y="318121"/>
            <a:chExt cx="1903464" cy="479984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EC1ADD0-5167-0C0F-03D2-FFC1D5D5B6A1}"/>
                </a:ext>
              </a:extLst>
            </p:cNvPr>
            <p:cNvSpPr/>
            <p:nvPr/>
          </p:nvSpPr>
          <p:spPr>
            <a:xfrm>
              <a:off x="9603949" y="318121"/>
              <a:ext cx="1903464" cy="479984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C85C585-C035-7924-2AC2-9ED4EBC8D2A9}"/>
                </a:ext>
              </a:extLst>
            </p:cNvPr>
            <p:cNvSpPr txBox="1"/>
            <p:nvPr/>
          </p:nvSpPr>
          <p:spPr>
            <a:xfrm>
              <a:off x="9659700" y="373872"/>
              <a:ext cx="1791962" cy="4688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marL="0" marR="0" lvl="0" indent="0" algn="ctr" defTabSz="28892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br>
                <a:rPr kumimoji="0" lang="en-US" sz="65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endParaRPr kumimoji="0" lang="en-US" sz="65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A7B0A85-AD4A-1CCC-E284-C1647891ED72}"/>
              </a:ext>
            </a:extLst>
          </p:cNvPr>
          <p:cNvSpPr txBox="1"/>
          <p:nvPr/>
        </p:nvSpPr>
        <p:spPr>
          <a:xfrm>
            <a:off x="2105351" y="585799"/>
            <a:ext cx="2103120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FEATURE SELECTION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E562DC-91D0-8333-21E2-C6B52C333CEE}"/>
              </a:ext>
            </a:extLst>
          </p:cNvPr>
          <p:cNvSpPr txBox="1"/>
          <p:nvPr/>
        </p:nvSpPr>
        <p:spPr>
          <a:xfrm>
            <a:off x="8046696" y="599033"/>
            <a:ext cx="2106598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VALIDATION &amp; PERFORMANCE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81B4A4-370C-A789-B60F-10D600FA7828}"/>
              </a:ext>
            </a:extLst>
          </p:cNvPr>
          <p:cNvSpPr txBox="1"/>
          <p:nvPr/>
        </p:nvSpPr>
        <p:spPr>
          <a:xfrm>
            <a:off x="7128381" y="1397807"/>
            <a:ext cx="213117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Internal validation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using bootstrapping (1000 replicates)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C-index: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0.863 (95% CI: 0.801-0.925)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Bootstrap validated C-index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0.839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AUC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0.862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Calibration plot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used to assess reliability (a)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Decision curve analysis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showed clinical utility (b)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FCD122-9AFB-7BC4-FC06-5DD25837E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008" y="1907258"/>
            <a:ext cx="3916838" cy="3342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A45340-2668-D46D-58C4-812901AA2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184" y="1341557"/>
            <a:ext cx="2447258" cy="225926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C454D8-B641-BE04-8940-648EF7DE195D}"/>
              </a:ext>
            </a:extLst>
          </p:cNvPr>
          <p:cNvCxnSpPr>
            <a:cxnSpLocks/>
          </p:cNvCxnSpPr>
          <p:nvPr/>
        </p:nvCxnSpPr>
        <p:spPr>
          <a:xfrm>
            <a:off x="1735393" y="2367289"/>
            <a:ext cx="365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B9F9815-5DA7-369C-5E56-D9CCCD272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559" y="3823651"/>
            <a:ext cx="2586507" cy="245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2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41"/>
    </mc:Choice>
    <mc:Fallback xmlns="">
      <p:transition spd="slow" advTm="6744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266B8428-EE20-D911-751D-EA1CB6CB2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</p:spPr>
        <p:txBody>
          <a:bodyPr/>
          <a:lstStyle/>
          <a:p>
            <a:r>
              <a:rPr lang="en-US"/>
              <a:t>Key Takeaways: COVID-19 Severity Prediction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926824-1729-288E-3830-E0FCB9E9EA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499" y="1340180"/>
            <a:ext cx="7976169" cy="4397380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Predictors : </a:t>
            </a:r>
          </a:p>
          <a:p>
            <a:pPr>
              <a:lnSpc>
                <a:spcPct val="50000"/>
              </a:lnSpc>
            </a:pPr>
            <a:r>
              <a:rPr lang="en-US" dirty="0"/>
              <a:t>7 key predictors identified : </a:t>
            </a:r>
          </a:p>
          <a:p>
            <a:pPr>
              <a:lnSpc>
                <a:spcPct val="82000"/>
              </a:lnSpc>
            </a:pPr>
            <a:r>
              <a:rPr lang="en-US" dirty="0"/>
              <a:t>A combination of clinical symptoms and comorbidities may enhance the predictive accuracy of clinical models [4]</a:t>
            </a:r>
          </a:p>
          <a:p>
            <a:r>
              <a:rPr lang="it-IT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Performance: </a:t>
            </a:r>
          </a:p>
          <a:p>
            <a:pPr marL="285750" indent="-285750">
              <a:lnSpc>
                <a:spcPct val="60000"/>
              </a:lnSpc>
              <a:buFontTx/>
              <a:buChar char="-"/>
            </a:pPr>
            <a:r>
              <a:rPr lang="it-IT" b="1" dirty="0"/>
              <a:t>C-index</a:t>
            </a:r>
            <a:r>
              <a:rPr lang="it-IT" dirty="0"/>
              <a:t>: 0.863 (95% CI: 0.801-0.925) </a:t>
            </a:r>
          </a:p>
          <a:p>
            <a:pPr marL="285750" indent="-285750">
              <a:lnSpc>
                <a:spcPct val="60000"/>
              </a:lnSpc>
              <a:buFontTx/>
              <a:buChar char="-"/>
            </a:pPr>
            <a:r>
              <a:rPr lang="en-US" altLang="en-US" b="1" dirty="0"/>
              <a:t>B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ootstrap C-index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0.839</a:t>
            </a:r>
            <a:endParaRPr lang="it-IT" dirty="0"/>
          </a:p>
          <a:p>
            <a:pPr marL="285750" indent="-285750">
              <a:lnSpc>
                <a:spcPct val="60000"/>
              </a:lnSpc>
              <a:buFontTx/>
              <a:buChar char="-"/>
            </a:pPr>
            <a:r>
              <a:rPr lang="it-IT" dirty="0"/>
              <a:t> </a:t>
            </a:r>
            <a:r>
              <a:rPr lang="it-IT" b="1" dirty="0"/>
              <a:t>AUC: </a:t>
            </a:r>
            <a:r>
              <a:rPr lang="it-IT" dirty="0"/>
              <a:t>0.862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Clinical Value: </a:t>
            </a:r>
          </a:p>
          <a:p>
            <a:pPr marL="285750" indent="-285750">
              <a:lnSpc>
                <a:spcPct val="60000"/>
              </a:lnSpc>
              <a:buFontTx/>
              <a:buChar char="-"/>
            </a:pPr>
            <a:r>
              <a:rPr lang="en-US" dirty="0"/>
              <a:t> Early risk assessment tool </a:t>
            </a:r>
          </a:p>
          <a:p>
            <a:pPr marL="285750" indent="-285750">
              <a:lnSpc>
                <a:spcPct val="60000"/>
              </a:lnSpc>
              <a:buFontTx/>
              <a:buChar char="-"/>
            </a:pPr>
            <a:r>
              <a:rPr lang="en-US" dirty="0"/>
              <a:t>Strong predictor: Comorbidities </a:t>
            </a:r>
          </a:p>
          <a:p>
            <a:pPr marL="285750" indent="-285750">
              <a:lnSpc>
                <a:spcPct val="60000"/>
              </a:lnSpc>
              <a:buFontTx/>
              <a:buChar char="-"/>
            </a:pPr>
            <a:r>
              <a:rPr lang="en-US" dirty="0"/>
              <a:t>N = 366 (323 mild, 43 severe)</a:t>
            </a:r>
          </a:p>
        </p:txBody>
      </p:sp>
      <p:pic>
        <p:nvPicPr>
          <p:cNvPr id="11" name="Picture 10" descr="A diagram of a medical condition&#10;&#10;AI-generated content may be incorrect.">
            <a:extLst>
              <a:ext uri="{FF2B5EF4-FFF2-40B4-BE49-F238E27FC236}">
                <a16:creationId xmlns:a16="http://schemas.microsoft.com/office/drawing/2014/main" id="{0687B7D5-B3B4-264B-1EB4-717167653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83240"/>
            <a:ext cx="5787499" cy="3744152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952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64"/>
    </mc:Choice>
    <mc:Fallback xmlns="">
      <p:transition spd="slow" advTm="3996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B9292-BF98-A921-A4AA-3CDE4F6E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b="1"/>
              <a:t>Study</a:t>
            </a:r>
            <a:r>
              <a:rPr lang="en-US"/>
              <a:t> </a:t>
            </a:r>
            <a:r>
              <a:rPr lang="en-US" sz="2500" b="1"/>
              <a:t>Strengths</a:t>
            </a:r>
            <a:r>
              <a:rPr lang="en-US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0044CE-E9E0-FA3D-3382-A0FDFF8157AA}"/>
              </a:ext>
            </a:extLst>
          </p:cNvPr>
          <p:cNvSpPr/>
          <p:nvPr/>
        </p:nvSpPr>
        <p:spPr>
          <a:xfrm>
            <a:off x="444500" y="1160839"/>
            <a:ext cx="11210544" cy="1653523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0AEDA5-9C3D-03C3-23A4-E50E3015C627}"/>
              </a:ext>
            </a:extLst>
          </p:cNvPr>
          <p:cNvSpPr/>
          <p:nvPr/>
        </p:nvSpPr>
        <p:spPr>
          <a:xfrm>
            <a:off x="683192" y="2269362"/>
            <a:ext cx="10825609" cy="519536"/>
          </a:xfrm>
          <a:prstGeom prst="roundRect">
            <a:avLst/>
          </a:prstGeom>
          <a:solidFill>
            <a:schemeClr val="accent6">
              <a:lumMod val="75000"/>
              <a:alpha val="25882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AD62A5-4DE8-3ADA-96D6-288F07B5CA33}"/>
              </a:ext>
            </a:extLst>
          </p:cNvPr>
          <p:cNvSpPr/>
          <p:nvPr/>
        </p:nvSpPr>
        <p:spPr>
          <a:xfrm>
            <a:off x="444500" y="4939707"/>
            <a:ext cx="11210544" cy="176581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820352A-7BA6-206E-8CF7-3D13CA2A646A}"/>
              </a:ext>
            </a:extLst>
          </p:cNvPr>
          <p:cNvSpPr/>
          <p:nvPr/>
        </p:nvSpPr>
        <p:spPr>
          <a:xfrm>
            <a:off x="683192" y="6202360"/>
            <a:ext cx="10825609" cy="484565"/>
          </a:xfrm>
          <a:prstGeom prst="roundRect">
            <a:avLst/>
          </a:prstGeom>
          <a:solidFill>
            <a:schemeClr val="accent6">
              <a:lumMod val="75000"/>
              <a:alpha val="25882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A360D-405A-9DC0-77F0-E66A8666E322}"/>
              </a:ext>
            </a:extLst>
          </p:cNvPr>
          <p:cNvSpPr txBox="1"/>
          <p:nvPr/>
        </p:nvSpPr>
        <p:spPr>
          <a:xfrm>
            <a:off x="536956" y="1160839"/>
            <a:ext cx="557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Multicenter Study: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5D0B1-3DA9-9B9D-92CB-A83CA6C73175}"/>
              </a:ext>
            </a:extLst>
          </p:cNvPr>
          <p:cNvSpPr txBox="1"/>
          <p:nvPr/>
        </p:nvSpPr>
        <p:spPr>
          <a:xfrm>
            <a:off x="677507" y="4939707"/>
            <a:ext cx="557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Validation and Performance :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BE8DB5-4131-3B4F-E7DE-3D12B8A1098D}"/>
              </a:ext>
            </a:extLst>
          </p:cNvPr>
          <p:cNvSpPr/>
          <p:nvPr/>
        </p:nvSpPr>
        <p:spPr>
          <a:xfrm>
            <a:off x="444497" y="3078567"/>
            <a:ext cx="11210544" cy="1653523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9A07347-344E-99AE-D44E-5C6C40615415}"/>
              </a:ext>
            </a:extLst>
          </p:cNvPr>
          <p:cNvSpPr/>
          <p:nvPr/>
        </p:nvSpPr>
        <p:spPr>
          <a:xfrm>
            <a:off x="683192" y="4132293"/>
            <a:ext cx="10825609" cy="599797"/>
          </a:xfrm>
          <a:prstGeom prst="roundRect">
            <a:avLst/>
          </a:prstGeom>
          <a:solidFill>
            <a:schemeClr val="accent6">
              <a:lumMod val="75000"/>
              <a:alpha val="25882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AE0FF-245F-120D-F827-4F972D380A9C}"/>
              </a:ext>
            </a:extLst>
          </p:cNvPr>
          <p:cNvSpPr txBox="1"/>
          <p:nvPr/>
        </p:nvSpPr>
        <p:spPr>
          <a:xfrm>
            <a:off x="650212" y="3097166"/>
            <a:ext cx="327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LASSO 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E14445-405C-01E0-C2AF-9B7291A2AD71}"/>
              </a:ext>
            </a:extLst>
          </p:cNvPr>
          <p:cNvSpPr txBox="1"/>
          <p:nvPr/>
        </p:nvSpPr>
        <p:spPr>
          <a:xfrm>
            <a:off x="636967" y="1576601"/>
            <a:ext cx="6577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collected from 47 locations in Sichuan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Written informed consent and ethical approval obtained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ED639C-C4D5-4778-2DAD-1FAA7E392AF0}"/>
              </a:ext>
            </a:extLst>
          </p:cNvPr>
          <p:cNvSpPr txBox="1"/>
          <p:nvPr/>
        </p:nvSpPr>
        <p:spPr>
          <a:xfrm>
            <a:off x="3318056" y="2332736"/>
            <a:ext cx="691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Results are highly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generalisable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for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that province [6]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DE5B64-01D0-6DC2-CBCC-ED05A89982B3}"/>
              </a:ext>
            </a:extLst>
          </p:cNvPr>
          <p:cNvSpPr txBox="1"/>
          <p:nvPr/>
        </p:nvSpPr>
        <p:spPr>
          <a:xfrm>
            <a:off x="677507" y="3392464"/>
            <a:ext cx="1059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Advanced variable selection reduced 24 potential predictors to 7 key features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Greater predictive performance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penalised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logistic regression compared to logistic regression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1F4B53-7FC8-9400-ED4A-624240F3F013}"/>
              </a:ext>
            </a:extLst>
          </p:cNvPr>
          <p:cNvSpPr txBox="1"/>
          <p:nvPr/>
        </p:nvSpPr>
        <p:spPr>
          <a:xfrm>
            <a:off x="2663583" y="4217299"/>
            <a:ext cx="849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Simpler, more interpretable model, preventing overfitting and optimism bias   [7]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DA8331-FE0B-A3F8-B9F0-5DEC99FC3477}"/>
              </a:ext>
            </a:extLst>
          </p:cNvPr>
          <p:cNvSpPr txBox="1"/>
          <p:nvPr/>
        </p:nvSpPr>
        <p:spPr>
          <a:xfrm>
            <a:off x="1335639" y="6259976"/>
            <a:ext cx="1252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Quantified optimism in predictive performance and demonstrated net clinical benefit [8]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AA689-4A56-1CCA-0CF9-34FC8C67377E}"/>
              </a:ext>
            </a:extLst>
          </p:cNvPr>
          <p:cNvSpPr txBox="1"/>
          <p:nvPr/>
        </p:nvSpPr>
        <p:spPr>
          <a:xfrm>
            <a:off x="677507" y="5224282"/>
            <a:ext cx="6919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Bootstrapping (1,000 resamples)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Discrimination and calibration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Decision Curve Analysis (DCA)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397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41"/>
    </mc:Choice>
    <mc:Fallback xmlns="">
      <p:transition spd="slow" advTm="71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2" grpId="0" animBg="1"/>
      <p:bldP spid="15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C650A-3EB8-67EA-0896-4B447E256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/>
              <a:t>Study</a:t>
            </a:r>
            <a:r>
              <a:rPr lang="en-US"/>
              <a:t> </a:t>
            </a:r>
            <a:r>
              <a:rPr lang="en-US" sz="2800" b="1"/>
              <a:t>Strengths</a:t>
            </a:r>
            <a:r>
              <a:rPr lang="en-US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2894BF-C6F9-E0FB-0576-71C05E994858}"/>
              </a:ext>
            </a:extLst>
          </p:cNvPr>
          <p:cNvSpPr/>
          <p:nvPr/>
        </p:nvSpPr>
        <p:spPr>
          <a:xfrm>
            <a:off x="444500" y="1180204"/>
            <a:ext cx="8088338" cy="342307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C5A3F82-C81E-C37A-A34C-6EFFEC92C3CE}"/>
              </a:ext>
            </a:extLst>
          </p:cNvPr>
          <p:cNvSpPr/>
          <p:nvPr/>
        </p:nvSpPr>
        <p:spPr>
          <a:xfrm>
            <a:off x="745588" y="3759616"/>
            <a:ext cx="7480352" cy="624576"/>
          </a:xfrm>
          <a:prstGeom prst="roundRect">
            <a:avLst/>
          </a:prstGeom>
          <a:solidFill>
            <a:schemeClr val="accent6">
              <a:lumMod val="75000"/>
              <a:alpha val="25882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CA766-4012-94DD-D44B-1490E2451794}"/>
              </a:ext>
            </a:extLst>
          </p:cNvPr>
          <p:cNvSpPr txBox="1"/>
          <p:nvPr/>
        </p:nvSpPr>
        <p:spPr>
          <a:xfrm>
            <a:off x="540179" y="2016041"/>
            <a:ext cx="789698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Rigorous LASSO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optimisation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using five-fold cross-validation with two lambda selection criteria (minimum and 1-SE (standard error) rule)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Reduces overfitting by testing λ on multiple train-test splits instead of a single dataset.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Ensures the model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generalises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better to unseen data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A5F52A-CF3F-7982-E79B-7F225CA6B8AB}"/>
              </a:ext>
            </a:extLst>
          </p:cNvPr>
          <p:cNvSpPr txBox="1"/>
          <p:nvPr/>
        </p:nvSpPr>
        <p:spPr>
          <a:xfrm>
            <a:off x="616271" y="3697726"/>
            <a:ext cx="7480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This ensures robust feature selection and model stability by systematically determining the optimal level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regularisation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[9].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508234-C575-06E9-D25E-6998EF848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272" y="1398094"/>
            <a:ext cx="3481127" cy="3423079"/>
          </a:xfrm>
          <a:prstGeom prst="rect">
            <a:avLst/>
          </a:prstGeom>
          <a:noFill/>
        </p:spPr>
      </p:pic>
      <p:sp>
        <p:nvSpPr>
          <p:cNvPr id="13" name="Oval 12" descr="Circle identifier">
            <a:extLst>
              <a:ext uri="{FF2B5EF4-FFF2-40B4-BE49-F238E27FC236}">
                <a16:creationId xmlns:a16="http://schemas.microsoft.com/office/drawing/2014/main" id="{85B25779-F233-4922-A2E5-E1F7D0DC5381}"/>
              </a:ext>
            </a:extLst>
          </p:cNvPr>
          <p:cNvSpPr/>
          <p:nvPr/>
        </p:nvSpPr>
        <p:spPr>
          <a:xfrm>
            <a:off x="11347426" y="3289928"/>
            <a:ext cx="208718" cy="27814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F3D1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Oval 13" descr="Circle identifier">
            <a:extLst>
              <a:ext uri="{FF2B5EF4-FFF2-40B4-BE49-F238E27FC236}">
                <a16:creationId xmlns:a16="http://schemas.microsoft.com/office/drawing/2014/main" id="{D556F50A-E3F7-C478-B683-BEFCDF9828FD}"/>
              </a:ext>
            </a:extLst>
          </p:cNvPr>
          <p:cNvSpPr/>
          <p:nvPr/>
        </p:nvSpPr>
        <p:spPr>
          <a:xfrm>
            <a:off x="11329190" y="1491527"/>
            <a:ext cx="346559" cy="41051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F3D1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Oval 14" descr="Circle identifier">
            <a:extLst>
              <a:ext uri="{FF2B5EF4-FFF2-40B4-BE49-F238E27FC236}">
                <a16:creationId xmlns:a16="http://schemas.microsoft.com/office/drawing/2014/main" id="{51C50085-4E12-4DAF-4264-0FF2A967FA2D}"/>
              </a:ext>
            </a:extLst>
          </p:cNvPr>
          <p:cNvSpPr/>
          <p:nvPr/>
        </p:nvSpPr>
        <p:spPr>
          <a:xfrm>
            <a:off x="10699675" y="1623900"/>
            <a:ext cx="356927" cy="27814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F3D1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Oval 15" descr="Circle identifier">
            <a:extLst>
              <a:ext uri="{FF2B5EF4-FFF2-40B4-BE49-F238E27FC236}">
                <a16:creationId xmlns:a16="http://schemas.microsoft.com/office/drawing/2014/main" id="{AA748B94-F48D-3859-14B4-0848CDBD801D}"/>
              </a:ext>
            </a:extLst>
          </p:cNvPr>
          <p:cNvSpPr/>
          <p:nvPr/>
        </p:nvSpPr>
        <p:spPr>
          <a:xfrm>
            <a:off x="10797935" y="3697726"/>
            <a:ext cx="208718" cy="27814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F3D1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Pointing Arrow">
                <a:extLst>
                  <a:ext uri="{FF2B5EF4-FFF2-40B4-BE49-F238E27FC236}">
                    <a16:creationId xmlns:a16="http://schemas.microsoft.com/office/drawing/2014/main" id="{627CCC71-BD29-3868-05CB-1B957521B1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935964" y="4967784"/>
              <a:ext cx="381646" cy="76086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1646" cy="760861"/>
                    </a:xfrm>
                    <a:prstGeom prst="rect">
                      <a:avLst/>
                    </a:prstGeom>
                  </am3d:spPr>
                  <am3d:camera>
                    <am3d:pos x="0" y="0" z="53229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20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" ay="-216001" az="-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704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Pointing Arrow">
                <a:extLst>
                  <a:ext uri="{FF2B5EF4-FFF2-40B4-BE49-F238E27FC236}">
                    <a16:creationId xmlns:a16="http://schemas.microsoft.com/office/drawing/2014/main" id="{627CCC71-BD29-3868-05CB-1B957521B1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35964" y="4967784"/>
                <a:ext cx="381646" cy="760861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6397C2F-75FB-4CF3-8200-7CF6CA2FF817}"/>
              </a:ext>
            </a:extLst>
          </p:cNvPr>
          <p:cNvSpPr txBox="1"/>
          <p:nvPr/>
        </p:nvSpPr>
        <p:spPr>
          <a:xfrm>
            <a:off x="5882184" y="5970526"/>
            <a:ext cx="6050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Final Model is Parsimonious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→ Fewer predictors, same performance. Less risk of overfitting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4F196A-E3C5-3F93-C52B-53A256EA7D97}"/>
              </a:ext>
            </a:extLst>
          </p:cNvPr>
          <p:cNvSpPr txBox="1"/>
          <p:nvPr/>
        </p:nvSpPr>
        <p:spPr>
          <a:xfrm>
            <a:off x="635857" y="1446599"/>
            <a:ext cx="769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Appropriate Lambda Selection Strategy: Prioritising Model Parsimony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899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77"/>
    </mc:Choice>
    <mc:Fallback xmlns="">
      <p:transition spd="slow" advTm="51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540E-BB6D-8F74-E49E-FE68EC70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Study</a:t>
            </a:r>
            <a:r>
              <a:rPr lang="en-US" b="1" i="0">
                <a:solidFill>
                  <a:srgbClr val="030712"/>
                </a:solidFill>
                <a:effectLst/>
                <a:latin typeface="ui-sans-serif"/>
              </a:rPr>
              <a:t> </a:t>
            </a:r>
            <a:r>
              <a:rPr lang="en-US" b="1"/>
              <a:t>Limitations and Implications</a:t>
            </a:r>
            <a:br>
              <a:rPr lang="en-US" b="1"/>
            </a:br>
            <a:endParaRPr lang="en-US" b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D6F7C1C-F186-57E2-ED41-80F21CA520F1}"/>
              </a:ext>
            </a:extLst>
          </p:cNvPr>
          <p:cNvSpPr/>
          <p:nvPr/>
        </p:nvSpPr>
        <p:spPr>
          <a:xfrm>
            <a:off x="444500" y="1281827"/>
            <a:ext cx="11210544" cy="260778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98F3BD-7204-3326-6C4F-EC73935B5E8D}"/>
              </a:ext>
            </a:extLst>
          </p:cNvPr>
          <p:cNvSpPr txBox="1"/>
          <p:nvPr/>
        </p:nvSpPr>
        <p:spPr>
          <a:xfrm>
            <a:off x="723331" y="1281827"/>
            <a:ext cx="6919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Sample Size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23FA8-130A-44BF-C063-D83E97E6CCDD}"/>
              </a:ext>
            </a:extLst>
          </p:cNvPr>
          <p:cNvSpPr txBox="1"/>
          <p:nvPr/>
        </p:nvSpPr>
        <p:spPr>
          <a:xfrm>
            <a:off x="536956" y="1696984"/>
            <a:ext cx="7356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Sample size: 366 patients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Only 43 events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Class imbalance: severe vs. mild cases ~1:7 ratio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EPV = 6.14 (below recommended 10)  [10]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A542D9-00CE-0A72-54C7-545C6A1CF255}"/>
              </a:ext>
            </a:extLst>
          </p:cNvPr>
          <p:cNvSpPr/>
          <p:nvPr/>
        </p:nvSpPr>
        <p:spPr>
          <a:xfrm>
            <a:off x="723331" y="3189359"/>
            <a:ext cx="10825610" cy="59979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5882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358000-FFA3-383C-7EBB-31CD3BE610B9}"/>
              </a:ext>
            </a:extLst>
          </p:cNvPr>
          <p:cNvSpPr txBox="1"/>
          <p:nvPr/>
        </p:nvSpPr>
        <p:spPr>
          <a:xfrm>
            <a:off x="456686" y="3152974"/>
            <a:ext cx="11290814" cy="71508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Implication: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High risk of overfitting, limited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generalisability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and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miscalibrated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model, reducing clinical utility [11]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3B2C94C-22EE-4E5F-2D72-A00A8F8DD6C2}"/>
              </a:ext>
            </a:extLst>
          </p:cNvPr>
          <p:cNvSpPr/>
          <p:nvPr/>
        </p:nvSpPr>
        <p:spPr>
          <a:xfrm>
            <a:off x="444500" y="4304769"/>
            <a:ext cx="11210544" cy="2122622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B9904F-8347-2A2E-EC93-CF65BCB19FC7}"/>
              </a:ext>
            </a:extLst>
          </p:cNvPr>
          <p:cNvSpPr txBox="1"/>
          <p:nvPr/>
        </p:nvSpPr>
        <p:spPr>
          <a:xfrm>
            <a:off x="723330" y="4409041"/>
            <a:ext cx="6919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Geographic Coverage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C96F58-28C4-073D-3E2C-5D89F8C9F251}"/>
              </a:ext>
            </a:extLst>
          </p:cNvPr>
          <p:cNvSpPr txBox="1"/>
          <p:nvPr/>
        </p:nvSpPr>
        <p:spPr>
          <a:xfrm>
            <a:off x="723330" y="4949744"/>
            <a:ext cx="7356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ui-sans-serif"/>
                <a:ea typeface="+mn-ea"/>
                <a:cs typeface="+mn-cs"/>
              </a:rPr>
              <a:t>•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47 locations in Sichuan province only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• 1 out of 23 provinces (4.3% coverage)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9D0BF48-0A9E-2EC9-23A7-84718BD51111}"/>
              </a:ext>
            </a:extLst>
          </p:cNvPr>
          <p:cNvSpPr/>
          <p:nvPr/>
        </p:nvSpPr>
        <p:spPr>
          <a:xfrm>
            <a:off x="723331" y="5753042"/>
            <a:ext cx="10825609" cy="59979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5882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1CFD9-4294-2E52-7205-B4050325AA4A}"/>
              </a:ext>
            </a:extLst>
          </p:cNvPr>
          <p:cNvSpPr txBox="1"/>
          <p:nvPr/>
        </p:nvSpPr>
        <p:spPr>
          <a:xfrm>
            <a:off x="982639" y="5873074"/>
            <a:ext cx="8953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3071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Implication: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Limited external validity: an overfitted "Sichuan-specific" predictor [4]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5FDB98-93FF-B6BA-0FCD-4AF9D99B3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858" y="1429267"/>
            <a:ext cx="4930567" cy="1477328"/>
          </a:xfrm>
          <a:prstGeom prst="rect">
            <a:avLst/>
          </a:prstGeom>
        </p:spPr>
      </p:pic>
      <p:sp>
        <p:nvSpPr>
          <p:cNvPr id="4" name="Oval 3" descr="Circle identifier">
            <a:extLst>
              <a:ext uri="{FF2B5EF4-FFF2-40B4-BE49-F238E27FC236}">
                <a16:creationId xmlns:a16="http://schemas.microsoft.com/office/drawing/2014/main" id="{6C947C9D-7428-B1C3-8991-A2E1FDCADA8B}"/>
              </a:ext>
            </a:extLst>
          </p:cNvPr>
          <p:cNvSpPr/>
          <p:nvPr/>
        </p:nvSpPr>
        <p:spPr>
          <a:xfrm>
            <a:off x="9770990" y="1307452"/>
            <a:ext cx="1718809" cy="64633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F3D1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Oval 9" descr="Circle identifier">
            <a:extLst>
              <a:ext uri="{FF2B5EF4-FFF2-40B4-BE49-F238E27FC236}">
                <a16:creationId xmlns:a16="http://schemas.microsoft.com/office/drawing/2014/main" id="{077648BF-DEB0-171E-3E09-B6F622FF2A4F}"/>
              </a:ext>
            </a:extLst>
          </p:cNvPr>
          <p:cNvSpPr/>
          <p:nvPr/>
        </p:nvSpPr>
        <p:spPr>
          <a:xfrm>
            <a:off x="9830131" y="2481019"/>
            <a:ext cx="1718809" cy="64633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F3D1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15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82"/>
    </mc:Choice>
    <mc:Fallback xmlns="">
      <p:transition spd="slow" advTm="77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8" grpId="0" animBg="1"/>
      <p:bldP spid="21" grpId="0"/>
      <p:bldP spid="4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|17.8|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4|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5|0.9|16.6|34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2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|5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9"/>
</p:tagLst>
</file>

<file path=ppt/theme/theme1.xml><?xml version="1.0" encoding="utf-8"?>
<a:theme xmlns:a="http://schemas.openxmlformats.org/drawingml/2006/main" name="WelcomeDoc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889724_Win32" id="{A47D2243-58B7-4EA1-AC61-F4DDB07AC155}" vid="{5B84BEAD-BCA6-42F5-9270-6ECA397995EE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3255131-b129-4010-86e1-474bfd7e8076}" enabled="0" method="" siteId="{53255131-b129-4010-86e1-474bfd7e807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1696</Words>
  <Application>Microsoft Office PowerPoint</Application>
  <PresentationFormat>Widescreen</PresentationFormat>
  <Paragraphs>202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Segoe UI</vt:lpstr>
      <vt:lpstr>Trebuchet MS</vt:lpstr>
      <vt:lpstr>ui-sans-serif</vt:lpstr>
      <vt:lpstr>Wingdings</vt:lpstr>
      <vt:lpstr>WelcomeDoc</vt:lpstr>
      <vt:lpstr>Office 2013 - 2022 Theme</vt:lpstr>
      <vt:lpstr>Risk Prediction or Risky Predictions? Evaluating Zhou et al.’s COVID-19 Model</vt:lpstr>
      <vt:lpstr>Outline</vt:lpstr>
      <vt:lpstr>Global Impact of COVID-19 </vt:lpstr>
      <vt:lpstr>PowerPoint Presentation</vt:lpstr>
      <vt:lpstr>PowerPoint Presentation</vt:lpstr>
      <vt:lpstr>Key Takeaways: COVID-19 Severity Prediction Model</vt:lpstr>
      <vt:lpstr>Study Strengths </vt:lpstr>
      <vt:lpstr>Study Strengths </vt:lpstr>
      <vt:lpstr>Study Limitations and Implications </vt:lpstr>
      <vt:lpstr>Study Limitations and Implications </vt:lpstr>
      <vt:lpstr>Study Limitations and Implications</vt:lpstr>
      <vt:lpstr>Study Limitations and Implications</vt:lpstr>
      <vt:lpstr>Reliability and Recommendations 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Ali, Eman</dc:creator>
  <cp:lastModifiedBy>Ali, Eman</cp:lastModifiedBy>
  <cp:revision>1</cp:revision>
  <dcterms:created xsi:type="dcterms:W3CDTF">2025-03-13T22:47:13Z</dcterms:created>
  <dcterms:modified xsi:type="dcterms:W3CDTF">2025-04-04T23:07:21Z</dcterms:modified>
</cp:coreProperties>
</file>